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22"/>
  </p:notesMasterIdLst>
  <p:sldIdLst>
    <p:sldId id="256" r:id="rId8"/>
    <p:sldId id="289" r:id="rId9"/>
    <p:sldId id="259" r:id="rId10"/>
    <p:sldId id="291" r:id="rId11"/>
    <p:sldId id="288" r:id="rId12"/>
    <p:sldId id="280" r:id="rId13"/>
    <p:sldId id="282" r:id="rId14"/>
    <p:sldId id="295" r:id="rId15"/>
    <p:sldId id="296" r:id="rId16"/>
    <p:sldId id="285" r:id="rId17"/>
    <p:sldId id="294" r:id="rId18"/>
    <p:sldId id="262" r:id="rId19"/>
    <p:sldId id="287" r:id="rId20"/>
    <p:sldId id="29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AD"/>
    <a:srgbClr val="6CC351"/>
    <a:srgbClr val="002F70"/>
    <a:srgbClr val="FFFFFF"/>
    <a:srgbClr val="005FBE"/>
    <a:srgbClr val="1AC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9E35-D00E-4C63-B4F0-4835DDC7995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60F1-9093-4CDA-AED8-82EBBE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360F1-9093-4CDA-AED8-82EBBE89F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7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5C83524-1100-4D80-BE4B-4EBD1CE35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5C83524-1100-4D80-BE4B-4EBD1CE35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1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6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0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5C83524-1100-4D80-BE4B-4EBD1CE35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6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6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1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0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6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2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18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5C83524-1100-4D80-BE4B-4EBD1CE35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5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5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9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3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7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54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3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0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1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CE68-A62B-46AA-A9F3-36D4DE8ED4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7C10-37EF-41A5-9D78-1761BB667B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1E9CBAF-6F54-46B7-8E1D-0A97EA08FFD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E8CF0-EB26-4E63-9BA3-4246906F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A94B8-C010-4970-BA54-CB8A5C76F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9278D-F496-4C5A-BF81-BC670A470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497F-F84E-4AA4-9498-AE248A97568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7123-4C50-4AD4-BF14-01D0B4C89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2C9DB-2F49-4ADF-80EC-08A13C35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0E5D-A1F3-415C-9F24-A0D0ECB89E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413266C-0084-4AEA-80E0-0992C851AF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1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72CDF-A6B0-4656-9680-3480E60B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EFE78-D774-4312-BBF7-E07E4DABE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CE6BF-19FE-4527-B0C4-21E20C21C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22FC-3086-4098-9501-85E13D5743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912C1-E4BB-4D71-843D-F67EB297D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0A26-53A8-4830-B337-005AD6F51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8EB2-FFAA-45ED-B8C2-AEAE524025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548C58E-75EC-46DE-9A30-60EF850DB6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006A1-B8B8-4307-BC8A-6794186B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1F25A-D2DF-4043-962D-977FCDE16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707EF-2170-4192-9EB1-2C121FA26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C128E-3ADC-4BA2-804B-F92964E482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EA3C0-4A3B-416F-BDE6-995A55B8A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18DE1-0E59-43BC-B456-1CFFE030B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B71F-D274-44FF-A43D-AF8B78DB8A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4331EC-D969-410A-9426-38279558848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5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MnuW-9VyN4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1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0.png"/><Relationship Id="rId5" Type="http://schemas.openxmlformats.org/officeDocument/2006/relationships/tags" Target="../tags/tag6.xml"/><Relationship Id="rId10" Type="http://schemas.openxmlformats.org/officeDocument/2006/relationships/image" Target="../media/image19.svg"/><Relationship Id="rId4" Type="http://schemas.openxmlformats.org/officeDocument/2006/relationships/tags" Target="../tags/tag5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5" name="Freeform: Shape 1044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56480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7" name="Freeform: Shape 1046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2493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546920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nline Media 9" title="Armory Road Whitefish">
            <a:hlinkClick r:id="" action="ppaction://media"/>
            <a:extLst>
              <a:ext uri="{FF2B5EF4-FFF2-40B4-BE49-F238E27FC236}">
                <a16:creationId xmlns:a16="http://schemas.microsoft.com/office/drawing/2014/main" id="{1B14BC40-717E-DBCC-61F1-D5EE0F4B4E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21938" y="194384"/>
            <a:ext cx="9454718" cy="64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8A45F-C262-FAED-08B0-0B22AA27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>
                <a:latin typeface="+mj-lt"/>
                <a:cs typeface="+mj-cs"/>
              </a:rPr>
              <a:t>ALTERNATIVE 2: </a:t>
            </a:r>
            <a:br>
              <a:rPr lang="en-US" sz="2800" dirty="0">
                <a:latin typeface="+mj-lt"/>
                <a:cs typeface="+mj-cs"/>
              </a:rPr>
            </a:br>
            <a:r>
              <a:rPr lang="en-US" sz="2800" dirty="0">
                <a:latin typeface="+mj-lt"/>
                <a:cs typeface="+mj-cs"/>
              </a:rPr>
              <a:t>ONE-WAY COUPLET TRAFFIC TRIAL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275E6C-87E0-0132-2A38-B26B04EE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" b="1344"/>
          <a:stretch/>
        </p:blipFill>
        <p:spPr>
          <a:xfrm>
            <a:off x="514124" y="45271"/>
            <a:ext cx="8241460" cy="447954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FAB0A0-76C0-B716-2085-E4D0D7F21EC3}"/>
              </a:ext>
            </a:extLst>
          </p:cNvPr>
          <p:cNvSpPr txBox="1">
            <a:spLocks/>
          </p:cNvSpPr>
          <p:nvPr/>
        </p:nvSpPr>
        <p:spPr>
          <a:xfrm>
            <a:off x="3872039" y="4883544"/>
            <a:ext cx="49401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SIGNAGE AND BARRIERS WILL BE PLACED TO DIVERT WEST/NORTHBOUND TRAFFIC FROM ARMORY ROAD ONTO MOUNTAIN BROOK LANE.</a:t>
            </a: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30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ALL EAST/SOUTHBOUND TRAFFIC ON ARMORY ROAD WILL OPERATE “AS-IS.”</a:t>
            </a: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30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DATA COLLECTORS WILL BE USED TO MONITOR THE AREA.</a:t>
            </a: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30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MORRISON-</a:t>
            </a:r>
            <a:r>
              <a:rPr lang="en-US" sz="1600" baseline="30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</a:t>
            </a:r>
            <a:r>
              <a:rPr lang="en-US" sz="1600" b="0" i="0" u="none" strike="noStrike" baseline="30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AIERLE WILL OBSERVE TRAFFIC OPERATIONS ON THE ONE-WAY TRAFFIC TRIAL.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2A118C-D58C-3357-D44F-B9E8F83EDA95}"/>
              </a:ext>
            </a:extLst>
          </p:cNvPr>
          <p:cNvSpPr txBox="1">
            <a:spLocks/>
          </p:cNvSpPr>
          <p:nvPr/>
        </p:nvSpPr>
        <p:spPr>
          <a:xfrm>
            <a:off x="628650" y="1417221"/>
            <a:ext cx="7886700" cy="289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01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A45F-C262-FAED-08B0-0B22AA27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187" y="-394572"/>
            <a:ext cx="3443289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 dirty="0">
                <a:latin typeface="+mj-lt"/>
                <a:cs typeface="+mj-cs"/>
              </a:rPr>
              <a:t>ALTERNATIVE 3: </a:t>
            </a:r>
            <a:br>
              <a:rPr lang="en-US" sz="3100" dirty="0">
                <a:latin typeface="+mj-lt"/>
                <a:cs typeface="+mj-cs"/>
              </a:rPr>
            </a:br>
            <a:r>
              <a:rPr lang="en-US" sz="3100" dirty="0">
                <a:latin typeface="+mj-lt"/>
                <a:cs typeface="+mj-cs"/>
              </a:rPr>
              <a:t>MINI-ROUNDABOUT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2A118C-D58C-3357-D44F-B9E8F83EDA95}"/>
              </a:ext>
            </a:extLst>
          </p:cNvPr>
          <p:cNvSpPr txBox="1">
            <a:spLocks/>
          </p:cNvSpPr>
          <p:nvPr/>
        </p:nvSpPr>
        <p:spPr>
          <a:xfrm>
            <a:off x="628650" y="1417221"/>
            <a:ext cx="7886700" cy="289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FA7249-1C75-4157-1BAC-46E432954DBA}"/>
              </a:ext>
            </a:extLst>
          </p:cNvPr>
          <p:cNvSpPr txBox="1">
            <a:spLocks/>
          </p:cNvSpPr>
          <p:nvPr/>
        </p:nvSpPr>
        <p:spPr>
          <a:xfrm>
            <a:off x="281450" y="1773826"/>
            <a:ext cx="4790611" cy="1351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30000" dirty="0">
                <a:solidFill>
                  <a:srgbClr val="000000"/>
                </a:solidFill>
                <a:latin typeface="Segoe UI Light" panose="020B0502040204020203" pitchFamily="34" charset="0"/>
              </a:rPr>
              <a:t>Higher reduction in motorist speed, which will equate to more efficient traffic calming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en-US" sz="1800" b="0" i="0" u="none" strike="noStrike" baseline="30000" dirty="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30000" dirty="0">
                <a:solidFill>
                  <a:srgbClr val="000000"/>
                </a:solidFill>
                <a:latin typeface="Segoe UI Light" panose="020B0502040204020203" pitchFamily="34" charset="0"/>
              </a:rPr>
              <a:t>Improved traffic operations and motorist safety at the Barnes Ranch Road intersection.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endParaRPr lang="en-US" sz="1800" b="0" i="0" u="none" strike="noStrike" baseline="30000" dirty="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30000" dirty="0">
                <a:solidFill>
                  <a:srgbClr val="000000"/>
                </a:solidFill>
                <a:latin typeface="Segoe UI Light" panose="020B0502040204020203" pitchFamily="34" charset="0"/>
              </a:rPr>
              <a:t>Improved access management from the raised center median alternative.</a:t>
            </a:r>
            <a:endParaRPr lang="en-US" sz="1800" b="1" i="0" u="none" strike="noStrike" baseline="30000" dirty="0">
              <a:solidFill>
                <a:srgbClr val="000000"/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31E0E4-15F4-5628-E03D-C1DC4FF3E10D}"/>
              </a:ext>
            </a:extLst>
          </p:cNvPr>
          <p:cNvGrpSpPr/>
          <p:nvPr/>
        </p:nvGrpSpPr>
        <p:grpSpPr>
          <a:xfrm>
            <a:off x="3868" y="1572465"/>
            <a:ext cx="9188415" cy="5304299"/>
            <a:chOff x="161925" y="-1276583"/>
            <a:chExt cx="8753475" cy="50532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03CA63-D8FA-287E-3A4F-7463C513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25" y="442883"/>
              <a:ext cx="8753475" cy="33337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053F74-7DA6-C176-0B5D-5871CDDFF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36"/>
            <a:stretch/>
          </p:blipFill>
          <p:spPr>
            <a:xfrm>
              <a:off x="5349189" y="-1276583"/>
              <a:ext cx="3552825" cy="1724025"/>
            </a:xfrm>
            <a:prstGeom prst="rect">
              <a:avLst/>
            </a:prstGeom>
          </p:spPr>
        </p:pic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49C1499-46B5-FD48-2918-523E0BD8ED93}"/>
              </a:ext>
            </a:extLst>
          </p:cNvPr>
          <p:cNvSpPr/>
          <p:nvPr/>
        </p:nvSpPr>
        <p:spPr>
          <a:xfrm rot="19669786">
            <a:off x="-512346" y="-178691"/>
            <a:ext cx="1452572" cy="1173370"/>
          </a:xfrm>
          <a:prstGeom prst="triangle">
            <a:avLst/>
          </a:prstGeom>
          <a:solidFill>
            <a:srgbClr val="008F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FAB0A0-76C0-B716-2085-E4D0D7F21EC3}"/>
              </a:ext>
            </a:extLst>
          </p:cNvPr>
          <p:cNvSpPr txBox="1">
            <a:spLocks/>
          </p:cNvSpPr>
          <p:nvPr/>
        </p:nvSpPr>
        <p:spPr>
          <a:xfrm>
            <a:off x="272369" y="980879"/>
            <a:ext cx="4920126" cy="81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R="0" rtl="0"/>
            <a:r>
              <a:rPr lang="en-US" sz="1050" b="1" i="1" dirty="0"/>
              <a:t>Implementing a mini-roundabout near the intersection with Barnes Ranch Road would significantly improve traffic operations and reduce the speed of traffic entering the intersection. The significant benefits of a </a:t>
            </a:r>
          </a:p>
          <a:p>
            <a:pPr marR="0" rtl="0"/>
            <a:r>
              <a:rPr lang="en-US" sz="1050" b="1" i="1" dirty="0"/>
              <a:t>mini-roundabout on Armory Road includes: </a:t>
            </a:r>
            <a:endParaRPr lang="en-US" sz="2400" b="1" i="0" u="none" strike="noStrike" baseline="30000" dirty="0">
              <a:solidFill>
                <a:srgbClr val="00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781345-8CBE-4647-610C-371CD4BD95D8}"/>
              </a:ext>
            </a:extLst>
          </p:cNvPr>
          <p:cNvSpPr/>
          <p:nvPr/>
        </p:nvSpPr>
        <p:spPr>
          <a:xfrm>
            <a:off x="280524" y="599247"/>
            <a:ext cx="4791537" cy="2452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17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50A3C1AB-1153-42D2-8378-34B849C1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294D8-3257-B194-3C1F-8054252A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4727173"/>
            <a:ext cx="5989320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Sidewalk and Multi-Use Path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276B5-85B1-EBC3-831A-4F6B9A961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5916" r="12172" b="16463"/>
          <a:stretch/>
        </p:blipFill>
        <p:spPr>
          <a:xfrm>
            <a:off x="483080" y="472342"/>
            <a:ext cx="8177838" cy="3710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5CB02-C76E-403B-95C4-303B8A324110}"/>
              </a:ext>
            </a:extLst>
          </p:cNvPr>
          <p:cNvSpPr/>
          <p:nvPr/>
        </p:nvSpPr>
        <p:spPr>
          <a:xfrm>
            <a:off x="1862332" y="5628237"/>
            <a:ext cx="5419335" cy="685800"/>
          </a:xfrm>
          <a:prstGeom prst="rect">
            <a:avLst/>
          </a:prstGeom>
          <a:solidFill>
            <a:srgbClr val="6CC3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78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6" y="625059"/>
            <a:ext cx="4089394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294D8-3257-B194-3C1F-8054252A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2" y="2139485"/>
            <a:ext cx="3467522" cy="23927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Frequently Asked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108FE-D745-2E1D-6E6F-B613E55E4113}"/>
              </a:ext>
            </a:extLst>
          </p:cNvPr>
          <p:cNvSpPr txBox="1"/>
          <p:nvPr/>
        </p:nvSpPr>
        <p:spPr>
          <a:xfrm>
            <a:off x="4704028" y="755289"/>
            <a:ext cx="3268120" cy="4626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u="none" strike="noStrike" baseline="30000" dirty="0"/>
              <a:t>When is construction projected to begin? </a:t>
            </a:r>
          </a:p>
          <a:p>
            <a:pPr marL="628650" lvl="1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/>
              <a:t>2026.</a:t>
            </a:r>
          </a:p>
          <a:p>
            <a:pPr marR="0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u="none" strike="noStrike" baseline="30000" dirty="0"/>
              <a:t>Are these two </a:t>
            </a:r>
            <a:r>
              <a:rPr lang="en-US" sz="1600" b="1" baseline="30000" dirty="0"/>
              <a:t>traffic trials </a:t>
            </a:r>
            <a:r>
              <a:rPr lang="en-US" sz="1600" b="1" i="0" u="none" strike="noStrike" baseline="30000" dirty="0"/>
              <a:t>the only options being considered for reconstructing Armory Road?</a:t>
            </a:r>
          </a:p>
          <a:p>
            <a:pPr marL="628650" lvl="1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/>
              <a:t>These two </a:t>
            </a:r>
            <a:r>
              <a:rPr lang="en-US" sz="1600" baseline="30000"/>
              <a:t>traffic trials </a:t>
            </a:r>
            <a:r>
              <a:rPr lang="en-US" sz="1600" b="0" i="0" u="none" strike="noStrike" baseline="30000"/>
              <a:t>are </a:t>
            </a:r>
            <a:r>
              <a:rPr lang="en-US" sz="1600" b="0" i="0" u="none" strike="noStrike" baseline="30000" dirty="0"/>
              <a:t>meant to gather traffic operation data. At the end of the two traffic trials, Morrison-</a:t>
            </a:r>
            <a:r>
              <a:rPr lang="en-US" sz="1600" b="0" i="0" u="none" strike="noStrike" baseline="30000" dirty="0" err="1"/>
              <a:t>Maierle</a:t>
            </a:r>
            <a:r>
              <a:rPr lang="en-US" sz="1600" b="0" i="0" u="none" strike="noStrike" baseline="30000" dirty="0"/>
              <a:t> will review the data and develop a design that best suits Armory Road.</a:t>
            </a:r>
          </a:p>
          <a:p>
            <a:pPr marR="0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u="none" strike="noStrike" baseline="30000" dirty="0"/>
              <a:t>Why is there survey equipment and paint on the roads? </a:t>
            </a:r>
          </a:p>
          <a:p>
            <a:pPr marL="628650" lvl="1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/>
              <a:t>Surveying will be completed to locate utilities and gather as much data as possible to make an educated decision to reconstruct Armory Road.</a:t>
            </a:r>
          </a:p>
          <a:p>
            <a:pPr marR="0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u="none" strike="noStrike" baseline="30000" dirty="0"/>
              <a:t>Will sidewalks, bike lanes, or multi-use paths be designed for Armory Road? </a:t>
            </a:r>
          </a:p>
          <a:p>
            <a:pPr marL="628650" lvl="1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 dirty="0"/>
              <a:t>Yes, there will be sidewalks and/or a multi-use path designed for Armory Road to ensure safe and convenient access for pedestrians, cyclists, and other users.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F1172E7-8D85-B3E1-9CC6-0AC3FDD0997C}"/>
              </a:ext>
            </a:extLst>
          </p:cNvPr>
          <p:cNvSpPr/>
          <p:nvPr/>
        </p:nvSpPr>
        <p:spPr>
          <a:xfrm flipH="1">
            <a:off x="6442094" y="3219450"/>
            <a:ext cx="2459326" cy="3316817"/>
          </a:xfrm>
          <a:prstGeom prst="rtTriangle">
            <a:avLst/>
          </a:prstGeom>
          <a:solidFill>
            <a:srgbClr val="008F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08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A29D2C-E948-ACCB-F6BA-C10B26A022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65760"/>
            <a:ext cx="4000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92500" lnSpcReduction="20000"/>
          </a:bodyPr>
          <a:lstStyle/>
          <a:p>
            <a:r>
              <a:rPr lang="en-US" sz="2000" dirty="0">
                <a:solidFill>
                  <a:srgbClr val="5B5B5B"/>
                </a:solidFill>
              </a:rPr>
              <a:t>Please download and install the </a:t>
            </a:r>
            <a:r>
              <a:rPr lang="en-US" sz="2000" dirty="0" err="1">
                <a:solidFill>
                  <a:srgbClr val="5B5B5B"/>
                </a:solidFill>
              </a:rPr>
              <a:t>Slido</a:t>
            </a:r>
            <a:r>
              <a:rPr lang="en-US" sz="2000" dirty="0">
                <a:solidFill>
                  <a:srgbClr val="5B5B5B"/>
                </a:solidFill>
              </a:rPr>
              <a:t>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7600F3-684D-1EAB-1DAB-78DEA92700E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78048" y="51286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67DB575-9592-2EFA-0DCA-EFD6DEF35FF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6080" y="617220"/>
            <a:ext cx="777240" cy="3886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E70807B-48D9-737C-CC2B-8C5764721F4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80" y="256032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821D50-9AA2-386D-335C-2C61EA20865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2571750"/>
            <a:ext cx="54864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Questions or Concerns?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ED2A0-B6BB-BABD-325F-F6E09CF040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6032500"/>
            <a:ext cx="54864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2464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9" name="Rectangle 1068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8CAE3-A1FE-49A4-BAB0-17FF22BAF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44" y="4757324"/>
            <a:ext cx="2896470" cy="1905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Armory Road Reconstruction</a:t>
            </a:r>
            <a:br>
              <a:rPr lang="en-US" sz="3600" b="1" dirty="0"/>
            </a:br>
            <a:r>
              <a:rPr lang="en-US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Engineering design awarded to </a:t>
            </a:r>
            <a:br>
              <a:rPr lang="en-US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Morrison-Maierle on 08/05/2024</a:t>
            </a:r>
            <a:br>
              <a:rPr lang="en-US" sz="3600" i="1" dirty="0"/>
            </a:br>
            <a:endParaRPr lang="en-US" sz="3600" dirty="0"/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-1"/>
            <a:ext cx="8423809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ity of Whitefish MT Homepage">
            <a:extLst>
              <a:ext uri="{FF2B5EF4-FFF2-40B4-BE49-F238E27FC236}">
                <a16:creationId xmlns:a16="http://schemas.microsoft.com/office/drawing/2014/main" id="{3539A009-FA7E-6B9E-BBC9-D5E04C126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218037"/>
            <a:ext cx="3852596" cy="17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9E392B-5A45-C515-A161-7DCEE83AC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48" y="1306854"/>
            <a:ext cx="3852596" cy="1541038"/>
          </a:xfrm>
          <a:prstGeom prst="rect">
            <a:avLst/>
          </a:prstGeom>
        </p:spPr>
      </p:pic>
      <p:sp>
        <p:nvSpPr>
          <p:cNvPr id="1075" name="Rectangle 107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54287" y="5465924"/>
            <a:ext cx="1790365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71F4D-14EB-4718-B6C6-4DEDC72C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39" y="4998128"/>
            <a:ext cx="4940186" cy="15756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Step 1: One-Way Couplet &amp; </a:t>
            </a:r>
            <a:br>
              <a:rPr lang="en-US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Raised Median Traffic Trials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en-U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September 26</a:t>
            </a:r>
            <a:r>
              <a:rPr lang="en-US" sz="15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2024 - Public Meeting #1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352D1A-19D3-4D08-A168-D78EACC430EE}"/>
              </a:ext>
            </a:extLst>
          </p:cNvPr>
          <p:cNvSpPr txBox="1">
            <a:spLocks/>
          </p:cNvSpPr>
          <p:nvPr/>
        </p:nvSpPr>
        <p:spPr>
          <a:xfrm>
            <a:off x="366822" y="4591694"/>
            <a:ext cx="3760273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8003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at a podium with a microphone in front of a group of people&#10;&#10;Description automatically generated">
            <a:extLst>
              <a:ext uri="{FF2B5EF4-FFF2-40B4-BE49-F238E27FC236}">
                <a16:creationId xmlns:a16="http://schemas.microsoft.com/office/drawing/2014/main" id="{BE10643F-2BBE-467D-42DB-10CF33BF9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r="80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D3913-31C9-E7B1-702B-CDA50B1D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39"/>
            <a:ext cx="8408194" cy="8176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Welcome!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 For Coming!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06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C68291-FFF8-0A81-B6BC-5BE41918F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1" y="2065922"/>
            <a:ext cx="2905593" cy="1162237"/>
          </a:xfrm>
          <a:prstGeom prst="rect">
            <a:avLst/>
          </a:prstGeom>
        </p:spPr>
      </p:pic>
      <p:pic>
        <p:nvPicPr>
          <p:cNvPr id="4" name="Picture 2" descr="City of Whitefish MT Homepage">
            <a:extLst>
              <a:ext uri="{FF2B5EF4-FFF2-40B4-BE49-F238E27FC236}">
                <a16:creationId xmlns:a16="http://schemas.microsoft.com/office/drawing/2014/main" id="{6B3C006C-1043-535B-FBF7-FD8DE395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14" y="3714273"/>
            <a:ext cx="2905593" cy="12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021" y="623275"/>
            <a:ext cx="4928098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2D9B6-176B-F2FF-184D-A5EE8F7C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244" y="1188637"/>
            <a:ext cx="4231734" cy="1597228"/>
          </a:xfrm>
        </p:spPr>
        <p:txBody>
          <a:bodyPr>
            <a:normAutofit/>
          </a:bodyPr>
          <a:lstStyle/>
          <a:p>
            <a:r>
              <a:rPr lang="en-US" sz="4700"/>
              <a:t>Your Project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03AB-24B2-E5AF-424E-432D6E28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245" y="2998278"/>
            <a:ext cx="3644580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City of Whitefish: </a:t>
            </a:r>
          </a:p>
          <a:p>
            <a:r>
              <a:rPr lang="en-US" sz="1200" b="1" i="1" dirty="0"/>
              <a:t>Craig Workman, PE </a:t>
            </a:r>
            <a:r>
              <a:rPr lang="en-US" sz="1200" i="1" dirty="0"/>
              <a:t>– Public Works Director </a:t>
            </a:r>
          </a:p>
          <a:p>
            <a:r>
              <a:rPr lang="en-US" sz="1200" b="1" i="1" dirty="0"/>
              <a:t>Karin Hilding, PE </a:t>
            </a:r>
            <a:r>
              <a:rPr lang="en-US" sz="1200" i="1" dirty="0"/>
              <a:t>– Engineering and Sustainability Project Manager</a:t>
            </a:r>
          </a:p>
          <a:p>
            <a:pPr marL="0" indent="0">
              <a:buNone/>
            </a:pPr>
            <a:r>
              <a:rPr lang="en-US" sz="1400" b="1" dirty="0"/>
              <a:t>Morrison-</a:t>
            </a:r>
            <a:r>
              <a:rPr lang="en-US" sz="1400" b="1" dirty="0" err="1"/>
              <a:t>Maierle</a:t>
            </a:r>
            <a:r>
              <a:rPr lang="en-US" sz="1400" b="1" dirty="0"/>
              <a:t>:</a:t>
            </a:r>
            <a:endParaRPr lang="en-US" sz="1400" dirty="0"/>
          </a:p>
          <a:p>
            <a:r>
              <a:rPr lang="en-US" sz="1200" b="1" i="1" dirty="0"/>
              <a:t>Ben Miller </a:t>
            </a:r>
            <a:r>
              <a:rPr lang="en-US" sz="1200" i="1" dirty="0"/>
              <a:t>– Project Manager</a:t>
            </a:r>
          </a:p>
          <a:p>
            <a:r>
              <a:rPr lang="en-US" sz="1200" b="1" i="1" dirty="0"/>
              <a:t>Bryan Vanderloos, PE </a:t>
            </a:r>
            <a:r>
              <a:rPr lang="en-US" sz="1200" i="1" dirty="0"/>
              <a:t>- Design Manager</a:t>
            </a:r>
          </a:p>
          <a:p>
            <a:r>
              <a:rPr lang="en-US" sz="1200" b="1" i="1" dirty="0"/>
              <a:t>Hannah Shephard </a:t>
            </a:r>
            <a:r>
              <a:rPr lang="en-US" sz="1200" i="1" dirty="0"/>
              <a:t>– Public Outreach Coordinator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51672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8AAA38-8971-6E68-29F7-C73BA3EFF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8A45F-C262-FAED-08B0-0B22AA27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Project Background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128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8A45F-C262-FAED-08B0-0B22AA27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463040"/>
            <a:ext cx="2847230" cy="2690949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Segoe UI"/>
                <a:cs typeface="Segoe UI"/>
              </a:rPr>
              <a:t>Project Overview</a:t>
            </a:r>
            <a:endParaRPr lang="en-US" sz="48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99AA314-0282-60BA-53FB-26E1F585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71" y="1773758"/>
            <a:ext cx="4156790" cy="4300447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US" sz="1900" b="1" i="0" baseline="30000" dirty="0"/>
              <a:t>Our project team recognizes that Armory Road is a collector street, and there is a need to improve the existing roadway geometry to prevent incidents at the hairpin turn located on Armory Road. </a:t>
            </a:r>
            <a:r>
              <a:rPr lang="en-US" sz="1900" b="1" baseline="30000" dirty="0">
                <a:solidFill>
                  <a:srgbClr val="FF0000"/>
                </a:solidFill>
              </a:rPr>
              <a:t>There is also </a:t>
            </a:r>
            <a:r>
              <a:rPr lang="en-US" sz="1900" b="1" i="0" baseline="30000" dirty="0">
                <a:solidFill>
                  <a:srgbClr val="FF0000"/>
                </a:solidFill>
              </a:rPr>
              <a:t>a need for safe pedestrian walkways.</a:t>
            </a:r>
            <a:endParaRPr lang="en-US" sz="1900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900" b="0" i="0" baseline="30000" dirty="0"/>
              <a:t>In addition to the traffic calming alternatives, the project team proposes the following design improvements for Armory Road:</a:t>
            </a:r>
            <a:endParaRPr lang="en-US" sz="1900" baseline="30000" dirty="0"/>
          </a:p>
          <a:p>
            <a:pPr marL="0" indent="0">
              <a:buNone/>
            </a:pPr>
            <a:endParaRPr lang="en-US" sz="100" dirty="0"/>
          </a:p>
          <a:p>
            <a:pPr lvl="0"/>
            <a:r>
              <a:rPr lang="en-US" sz="1900" b="0" i="0" baseline="30000" dirty="0"/>
              <a:t>Sidewalks and/or multi-use paths for safe pedestrian</a:t>
            </a:r>
            <a:br>
              <a:rPr lang="en-US" sz="1900" b="0" i="0" baseline="30000" dirty="0"/>
            </a:br>
            <a:r>
              <a:rPr lang="en-US" sz="1900" b="0" i="0" baseline="30000" dirty="0"/>
              <a:t>walkways.</a:t>
            </a:r>
            <a:endParaRPr lang="en-US" sz="1900" baseline="30000" dirty="0"/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1900" b="0" i="0" baseline="30000" dirty="0"/>
              <a:t>Reconstruction of the vertical curves on Armory Road.</a:t>
            </a:r>
            <a:endParaRPr lang="en-US" sz="1900" baseline="30000" dirty="0"/>
          </a:p>
          <a:p>
            <a:pPr lvl="0"/>
            <a:endParaRPr lang="en-US" sz="800" dirty="0"/>
          </a:p>
          <a:p>
            <a:pPr lvl="0"/>
            <a:r>
              <a:rPr lang="en-US" sz="1900" b="0" i="0" baseline="30000" dirty="0"/>
              <a:t>New roadway signs and pavement markings meeting the Manual on Uniform Traffic Control Devices (MUTCD) requirements.</a:t>
            </a:r>
          </a:p>
          <a:p>
            <a:pPr lvl="0"/>
            <a:endParaRPr lang="en-US" sz="1900" dirty="0"/>
          </a:p>
          <a:p>
            <a:pPr marL="0" lvl="0" indent="0">
              <a:buNone/>
            </a:pPr>
            <a:endParaRPr lang="en-US" sz="19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2A118C-D58C-3357-D44F-B9E8F83EDA95}"/>
              </a:ext>
            </a:extLst>
          </p:cNvPr>
          <p:cNvSpPr txBox="1">
            <a:spLocks/>
          </p:cNvSpPr>
          <p:nvPr/>
        </p:nvSpPr>
        <p:spPr>
          <a:xfrm>
            <a:off x="628650" y="1417221"/>
            <a:ext cx="7886700" cy="289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72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8A45F-C262-FAED-08B0-0B22AA27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Segoe UI"/>
                <a:cs typeface="Segoe UI"/>
              </a:rPr>
              <a:t>Why Traffic Trials?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99AA314-0282-60BA-53FB-26E1F585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0" i="0" u="none" strike="noStrike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are initiating two traffic trials with the primary goal of gathering essential data. These trials, which include: </a:t>
            </a:r>
          </a:p>
          <a:p>
            <a:r>
              <a:rPr lang="en-US" b="0" i="0" u="none" strike="noStrike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Raised Median.</a:t>
            </a:r>
          </a:p>
          <a:p>
            <a:r>
              <a:rPr lang="en-US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One-Way Couplet.</a:t>
            </a:r>
          </a:p>
          <a:p>
            <a:pPr marL="0" indent="0">
              <a:buNone/>
            </a:pPr>
            <a:endParaRPr lang="en-US" b="0" i="0" u="none" strike="noStrike" baseline="30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b="0" i="0" u="none" strike="noStrike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Thi</a:t>
            </a:r>
            <a:r>
              <a:rPr lang="en-US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 data will be crucial in determining the following: </a:t>
            </a:r>
          </a:p>
          <a:p>
            <a:r>
              <a:rPr lang="en-US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best traffic calming solution.</a:t>
            </a:r>
          </a:p>
          <a:p>
            <a:r>
              <a:rPr lang="en-US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most beneficial reconstruction plan for the entirety of Armory Road. </a:t>
            </a:r>
          </a:p>
          <a:p>
            <a:r>
              <a:rPr lang="en-US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Ensuring it effectively meets community needs.</a:t>
            </a:r>
            <a:endParaRPr lang="en-US" b="0" i="0" u="none" strike="noStrike" baseline="30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2A118C-D58C-3357-D44F-B9E8F83EDA95}"/>
              </a:ext>
            </a:extLst>
          </p:cNvPr>
          <p:cNvSpPr txBox="1">
            <a:spLocks/>
          </p:cNvSpPr>
          <p:nvPr/>
        </p:nvSpPr>
        <p:spPr>
          <a:xfrm>
            <a:off x="628650" y="1417221"/>
            <a:ext cx="7886700" cy="289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765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0A613-76B8-18D1-AFE9-8FCBF0E0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Projected Traffic Trials Schedule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7FBA07B-BF61-2CE3-FF39-F120B3C51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2" y="2918003"/>
            <a:ext cx="8766888" cy="23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5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A1A6F78-C919-46F0-9B0A-2ED388861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9882614-11C4-4368-9534-6EBAC348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10268" y="-2598963"/>
            <a:ext cx="7223503" cy="12071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8A45F-C262-FAED-08B0-0B22AA27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75" y="4580742"/>
            <a:ext cx="4355681" cy="22643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latin typeface="+mj-lt"/>
                <a:cs typeface="+mj-cs"/>
              </a:rPr>
              <a:t>ALTERNATIVE 1: RAISED MEDIAN TRAFFIC TRIAL</a:t>
            </a:r>
            <a:endParaRPr lang="en-US" sz="2800" dirty="0">
              <a:latin typeface="+mj-lt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E7717-B3A1-9B86-018E-B3507CDBF5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7" b="3958"/>
          <a:stretch/>
        </p:blipFill>
        <p:spPr>
          <a:xfrm>
            <a:off x="461833" y="14091"/>
            <a:ext cx="8307200" cy="46388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3C59B8F-AEFF-4D3A-BA0E-3C431119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FAB0A0-76C0-B716-2085-E4D0D7F21EC3}"/>
              </a:ext>
            </a:extLst>
          </p:cNvPr>
          <p:cNvSpPr txBox="1">
            <a:spLocks/>
          </p:cNvSpPr>
          <p:nvPr/>
        </p:nvSpPr>
        <p:spPr>
          <a:xfrm>
            <a:off x="4722019" y="4594494"/>
            <a:ext cx="4063656" cy="238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TRAFFIC CANDLES WILL BE PLACED ALONG THE CENTERLINE OF ARMORY ROAD THROUGH THE CURVE.</a:t>
            </a: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3000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DATA COLLECTORS WILL BE USED TO MONITOR THE AREA. </a:t>
            </a: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3000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3000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MORRISON-MAIERLE WILL OBSERVE TRAFFIC OPERATIONS ON THE RAISED MEDIAN TRAFFIC TRIAL.</a:t>
            </a:r>
            <a:endParaRPr lang="en-US" sz="1600" b="0" i="0" u="none" strike="noStrike" baseline="30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42CD37-C859-44CD-853E-5A3427DD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2A118C-D58C-3357-D44F-B9E8F83EDA95}"/>
              </a:ext>
            </a:extLst>
          </p:cNvPr>
          <p:cNvSpPr txBox="1">
            <a:spLocks/>
          </p:cNvSpPr>
          <p:nvPr/>
        </p:nvSpPr>
        <p:spPr>
          <a:xfrm>
            <a:off x="628650" y="1417221"/>
            <a:ext cx="7886700" cy="289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0693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938f45d5-c979-4439-b99e-cc47debb7fb2"/>
  <p:tag name="SLIDO_EVENT_UUID" val="3cc9cd3c-2866-494d-8dbd-668535accf4a"/>
  <p:tag name="SLIDO_EVENT_SECTION_UUID" val="91226fa6-0907-40e7-a1b3-3a226354e2d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cyODk1NzB9"/>
  <p:tag name="SLIDO_TYPE" val="SlidoPoll"/>
  <p:tag name="SLIDO_POLL_UUID" val="cc934133-ebf3-4597-80e6-148855a9f5a8"/>
  <p:tag name="SLIDO_TIMELINE" val="W3sicG9sbFF1ZXN0aW9uVXVpZCI6IjBlOTYzY2VhLTQwYTgtNDczNC1hYTgyLTIwODU2NGM2MmY1YiIsInNob3dSZXN1bHRzIjpmYWxzZSwic2hvd0NvcnJlY3RBbnN3ZXJzIjpmYWxzZSwidm90aW5nTG9ja2VkIjpmYWxzZX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Diagonals">
  <a:themeElements>
    <a:clrScheme name="Morrison-Maierle Colors 2022">
      <a:dk1>
        <a:sysClr val="windowText" lastClr="000000"/>
      </a:dk1>
      <a:lt1>
        <a:sysClr val="window" lastClr="FFFFFF"/>
      </a:lt1>
      <a:dk2>
        <a:srgbClr val="203947"/>
      </a:dk2>
      <a:lt2>
        <a:srgbClr val="EDEEF1"/>
      </a:lt2>
      <a:accent1>
        <a:srgbClr val="005FBE"/>
      </a:accent1>
      <a:accent2>
        <a:srgbClr val="008FAD"/>
      </a:accent2>
      <a:accent3>
        <a:srgbClr val="002F70"/>
      </a:accent3>
      <a:accent4>
        <a:srgbClr val="6CC351"/>
      </a:accent4>
      <a:accent5>
        <a:srgbClr val="D8D9DE"/>
      </a:accent5>
      <a:accent6>
        <a:srgbClr val="29495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ars">
  <a:themeElements>
    <a:clrScheme name="Morrison-Maierle Colors 2022">
      <a:dk1>
        <a:sysClr val="windowText" lastClr="000000"/>
      </a:dk1>
      <a:lt1>
        <a:sysClr val="window" lastClr="FFFFFF"/>
      </a:lt1>
      <a:dk2>
        <a:srgbClr val="203947"/>
      </a:dk2>
      <a:lt2>
        <a:srgbClr val="EDEEF1"/>
      </a:lt2>
      <a:accent1>
        <a:srgbClr val="005FBE"/>
      </a:accent1>
      <a:accent2>
        <a:srgbClr val="008FAD"/>
      </a:accent2>
      <a:accent3>
        <a:srgbClr val="002F70"/>
      </a:accent3>
      <a:accent4>
        <a:srgbClr val="6CC351"/>
      </a:accent4>
      <a:accent5>
        <a:srgbClr val="D8D9DE"/>
      </a:accent5>
      <a:accent6>
        <a:srgbClr val="29495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id w/ Angles">
  <a:themeElements>
    <a:clrScheme name="Morrison-Maierle Colors 2022">
      <a:dk1>
        <a:sysClr val="windowText" lastClr="000000"/>
      </a:dk1>
      <a:lt1>
        <a:sysClr val="window" lastClr="FFFFFF"/>
      </a:lt1>
      <a:dk2>
        <a:srgbClr val="203947"/>
      </a:dk2>
      <a:lt2>
        <a:srgbClr val="EDEEF1"/>
      </a:lt2>
      <a:accent1>
        <a:srgbClr val="005FBE"/>
      </a:accent1>
      <a:accent2>
        <a:srgbClr val="008FAD"/>
      </a:accent2>
      <a:accent3>
        <a:srgbClr val="002F70"/>
      </a:accent3>
      <a:accent4>
        <a:srgbClr val="6CC351"/>
      </a:accent4>
      <a:accent5>
        <a:srgbClr val="D8D9DE"/>
      </a:accent5>
      <a:accent6>
        <a:srgbClr val="29495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sometric">
  <a:themeElements>
    <a:clrScheme name="Morrison-Maierle Colors 2022">
      <a:dk1>
        <a:sysClr val="windowText" lastClr="000000"/>
      </a:dk1>
      <a:lt1>
        <a:sysClr val="window" lastClr="FFFFFF"/>
      </a:lt1>
      <a:dk2>
        <a:srgbClr val="203947"/>
      </a:dk2>
      <a:lt2>
        <a:srgbClr val="EDEEF1"/>
      </a:lt2>
      <a:accent1>
        <a:srgbClr val="005FBE"/>
      </a:accent1>
      <a:accent2>
        <a:srgbClr val="008FAD"/>
      </a:accent2>
      <a:accent3>
        <a:srgbClr val="002F70"/>
      </a:accent3>
      <a:accent4>
        <a:srgbClr val="6CC351"/>
      </a:accent4>
      <a:accent5>
        <a:srgbClr val="D8D9DE"/>
      </a:accent5>
      <a:accent6>
        <a:srgbClr val="29495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c59fc6-076e-48a4-8d53-54597da7a653" xsi:nil="true"/>
    <lcf76f155ced4ddcb4097134ff3c332f xmlns="9cb68006-c12b-4f0a-b37d-376d2c9e9a3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7D62789CC494A9102480874CB943B" ma:contentTypeVersion="16" ma:contentTypeDescription="Create a new document." ma:contentTypeScope="" ma:versionID="7f81935ee7aae406935d722f65381d7a">
  <xsd:schema xmlns:xsd="http://www.w3.org/2001/XMLSchema" xmlns:xs="http://www.w3.org/2001/XMLSchema" xmlns:p="http://schemas.microsoft.com/office/2006/metadata/properties" xmlns:ns2="6ec59fc6-076e-48a4-8d53-54597da7a653" xmlns:ns3="9cb68006-c12b-4f0a-b37d-376d2c9e9a30" targetNamespace="http://schemas.microsoft.com/office/2006/metadata/properties" ma:root="true" ma:fieldsID="68de0f2983909cabcb917012f4f119cb" ns2:_="" ns3:_="">
    <xsd:import namespace="6ec59fc6-076e-48a4-8d53-54597da7a653"/>
    <xsd:import namespace="9cb68006-c12b-4f0a-b37d-376d2c9e9a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59fc6-076e-48a4-8d53-54597da7a6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d6d9a7b-b439-4030-8777-05a011988eeb}" ma:internalName="TaxCatchAll" ma:showField="CatchAllData" ma:web="6ec59fc6-076e-48a4-8d53-54597da7a6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68006-c12b-4f0a-b37d-376d2c9e9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42c634e-c8fa-44a2-b8d2-7ea22aca1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9DF0B-3364-492A-8DF0-8E2C1E18F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33955F-5208-4BC0-A957-E4AE6C9EFD27}">
  <ds:schemaRefs>
    <ds:schemaRef ds:uri="2d691b3a-1fc5-48eb-b286-d6351938b48e"/>
    <ds:schemaRef ds:uri="995cd17a-5df4-47bf-a9bf-8d962868bf32"/>
    <ds:schemaRef ds:uri="http://schemas.microsoft.com/office/2006/metadata/properties"/>
    <ds:schemaRef ds:uri="http://schemas.microsoft.com/office/infopath/2007/PartnerControls"/>
    <ds:schemaRef ds:uri="9f6ffe44-2d30-4863-9ac3-4b463d20473c"/>
  </ds:schemaRefs>
</ds:datastoreItem>
</file>

<file path=customXml/itemProps3.xml><?xml version="1.0" encoding="utf-8"?>
<ds:datastoreItem xmlns:ds="http://schemas.openxmlformats.org/officeDocument/2006/customXml" ds:itemID="{18EC7EA0-4C32-4DCF-A916-6B7AF0BDCB4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628</Words>
  <Application>Microsoft Office PowerPoint</Application>
  <PresentationFormat>On-screen Show (4:3)</PresentationFormat>
  <Paragraphs>68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Diagonals</vt:lpstr>
      <vt:lpstr>Gears</vt:lpstr>
      <vt:lpstr>Grid w/ Angles</vt:lpstr>
      <vt:lpstr>Isometric</vt:lpstr>
      <vt:lpstr>PowerPoint Presentation</vt:lpstr>
      <vt:lpstr>Armory Road Reconstruction Engineering design awarded to  Morrison-Maierle on 08/05/2024 </vt:lpstr>
      <vt:lpstr>Welcome!   Thank You For Coming!</vt:lpstr>
      <vt:lpstr>Your Project Team </vt:lpstr>
      <vt:lpstr>Project Background</vt:lpstr>
      <vt:lpstr>Project Overview</vt:lpstr>
      <vt:lpstr>Why Traffic Trials? </vt:lpstr>
      <vt:lpstr>Projected Traffic Trials Schedule</vt:lpstr>
      <vt:lpstr>ALTERNATIVE 1: RAISED MEDIAN TRAFFIC TRIAL</vt:lpstr>
      <vt:lpstr>ALTERNATIVE 2:  ONE-WAY COUPLET TRAFFIC TRIAL</vt:lpstr>
      <vt:lpstr>ALTERNATIVE 3:  MINI-ROUNDABOUT</vt:lpstr>
      <vt:lpstr>Sidewalk and Multi-Use Path </vt:lpstr>
      <vt:lpstr>Frequently Asked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Lavey</dc:creator>
  <cp:lastModifiedBy>Hannah Shephard</cp:lastModifiedBy>
  <cp:revision>87</cp:revision>
  <dcterms:created xsi:type="dcterms:W3CDTF">2022-05-29T04:22:00Z</dcterms:created>
  <dcterms:modified xsi:type="dcterms:W3CDTF">2024-09-26T18:11:26Z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0x0101006574F770C45302459F8075BB82F9D65A</vt:lpwstr>
  </property>
  <property fmtid="{D5CDD505-2E9C-101B-9397-08002B2CF9AE}" pid="3" name="MediaServiceImageTags">
    <vt:lpwstr/>
  </property>
</Properties>
</file>