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omments/modernComment_118_ECAF8A76.xml" ContentType="application/vnd.ms-powerpoint.comments+xml"/>
  <Override PartName="/ppt/comments/modernComment_12A_759AF63E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84" r:id="rId6"/>
    <p:sldMasterId id="2147483696" r:id="rId7"/>
  </p:sldMasterIdLst>
  <p:notesMasterIdLst>
    <p:notesMasterId r:id="rId19"/>
  </p:notesMasterIdLst>
  <p:sldIdLst>
    <p:sldId id="289" r:id="rId8"/>
    <p:sldId id="259" r:id="rId9"/>
    <p:sldId id="291" r:id="rId10"/>
    <p:sldId id="280" r:id="rId11"/>
    <p:sldId id="296" r:id="rId12"/>
    <p:sldId id="298" r:id="rId13"/>
    <p:sldId id="299" r:id="rId14"/>
    <p:sldId id="303" r:id="rId15"/>
    <p:sldId id="301" r:id="rId16"/>
    <p:sldId id="302" r:id="rId17"/>
    <p:sldId id="300" r:id="rId18"/>
  </p:sldIdLst>
  <p:sldSz cx="9144000" cy="6858000" type="screen4x3"/>
  <p:notesSz cx="6858000" cy="9144000"/>
  <p:custDataLst>
    <p:tags r:id="rId2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4B6C568-1B24-2396-0B70-C59053553659}" name="Bryan Vanderloos" initials="BV" userId="S::bvanderloos@m-m.net::24057c08-cc3c-4ddb-8599-390b03f1304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F0"/>
    <a:srgbClr val="008FAD"/>
    <a:srgbClr val="6CC351"/>
    <a:srgbClr val="002F70"/>
    <a:srgbClr val="FFFFFF"/>
    <a:srgbClr val="005FBE"/>
    <a:srgbClr val="1AC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9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comments/modernComment_118_ECAF8A7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05B13D7-56F1-4006-BC24-E4909285B57A}" authorId="{B4B6C568-1B24-2396-0B70-C59053553659}" status="resolved" created="2024-11-26T14:54:26.885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970927222" sldId="280"/>
      <ac:spMk id="11" creationId="{AECF2940-4882-BC39-0AE7-E578ED88ECD1}"/>
    </ac:deMkLst>
    <p188:txBody>
      <a:bodyPr/>
      <a:lstStyle/>
      <a:p>
        <a:r>
          <a:rPr lang="en-US"/>
          <a:t>The dates shown on here should match the handouts.</a:t>
        </a:r>
      </a:p>
    </p188:txBody>
  </p188:cm>
</p188:cmLst>
</file>

<file path=ppt/comments/modernComment_12A_759AF63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187E8E5-9144-428F-80EE-7AE9341F9CF8}" authorId="{B4B6C568-1B24-2396-0B70-C59053553659}" status="resolved" created="2024-11-26T14:56:15.246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973089854" sldId="298"/>
      <ac:spMk id="5" creationId="{AAF16AB6-051A-CF15-2ED8-0BA86F2CAD84}"/>
      <ac:txMk cp="137" len="1">
        <ac:context len="413" hash="1991854847"/>
      </ac:txMk>
    </ac:txMkLst>
    <p188:pos x="2613192" y="1000134"/>
    <p188:txBody>
      <a:bodyPr/>
      <a:lstStyle/>
      <a:p>
        <a:r>
          <a:rPr lang="en-US"/>
          <a:t>I would change this to 26 to be consistent with the charts.</a:t>
        </a:r>
      </a:p>
    </p188:txBody>
  </p188:cm>
  <p188:cm id="{C972B040-802C-46A6-B968-312C14016B23}" authorId="{B4B6C568-1B24-2396-0B70-C59053553659}" status="resolved" created="2024-11-26T14:57:22.304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973089854" sldId="298"/>
      <ac:spMk id="5" creationId="{AAF16AB6-051A-CF15-2ED8-0BA86F2CAD84}"/>
      <ac:txMk cp="284" len="1">
        <ac:context len="413" hash="1991854847"/>
      </ac:txMk>
    </ac:txMkLst>
    <p188:pos x="1689739" y="2168031"/>
    <p188:txBody>
      <a:bodyPr/>
      <a:lstStyle/>
      <a:p>
        <a:r>
          <a:rPr lang="en-US"/>
          <a:t>Same comment as above.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169E35-D00E-4C63-B4F0-4835DDC79958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1360F1-9093-4CDA-AED8-82EBBE89F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601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1360F1-9093-4CDA-AED8-82EBBE89F76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274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CE68-A62B-46AA-A9F3-36D4DE8ED4A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7C10-37EF-41A5-9D78-1761BB667BA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25C83524-1100-4D80-BE4B-4EBD1CE355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43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CE68-A62B-46AA-A9F3-36D4DE8ED4A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7C10-37EF-41A5-9D78-1761BB667BA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25C83524-1100-4D80-BE4B-4EBD1CE355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0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CE68-A62B-46AA-A9F3-36D4DE8ED4A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7C10-37EF-41A5-9D78-1761BB66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416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CE68-A62B-46AA-A9F3-36D4DE8ED4A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7C10-37EF-41A5-9D78-1761BB66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326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CE68-A62B-46AA-A9F3-36D4DE8ED4A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7C10-37EF-41A5-9D78-1761BB66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514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CE68-A62B-46AA-A9F3-36D4DE8ED4A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7C10-37EF-41A5-9D78-1761BB66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517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CE68-A62B-46AA-A9F3-36D4DE8ED4A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7C10-37EF-41A5-9D78-1761BB66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79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CE68-A62B-46AA-A9F3-36D4DE8ED4A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7C10-37EF-41A5-9D78-1761BB66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467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8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CE68-A62B-46AA-A9F3-36D4DE8ED4A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7C10-37EF-41A5-9D78-1761BB66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077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CE68-A62B-46AA-A9F3-36D4DE8ED4A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7C10-37EF-41A5-9D78-1761BB66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6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CE68-A62B-46AA-A9F3-36D4DE8ED4A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7C10-37EF-41A5-9D78-1761BB667BA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25C83524-1100-4D80-BE4B-4EBD1CE355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73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CE68-A62B-46AA-A9F3-36D4DE8ED4A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7C10-37EF-41A5-9D78-1761BB66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6662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CE68-A62B-46AA-A9F3-36D4DE8ED4A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7C10-37EF-41A5-9D78-1761BB66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966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CE68-A62B-46AA-A9F3-36D4DE8ED4A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7C10-37EF-41A5-9D78-1761BB66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514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CE68-A62B-46AA-A9F3-36D4DE8ED4A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7C10-37EF-41A5-9D78-1761BB66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006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CE68-A62B-46AA-A9F3-36D4DE8ED4A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7C10-37EF-41A5-9D78-1761BB66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425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CE68-A62B-46AA-A9F3-36D4DE8ED4A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7C10-37EF-41A5-9D78-1761BB66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0760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CE68-A62B-46AA-A9F3-36D4DE8ED4A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7C10-37EF-41A5-9D78-1761BB66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7127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8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CE68-A62B-46AA-A9F3-36D4DE8ED4A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7C10-37EF-41A5-9D78-1761BB66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493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CE68-A62B-46AA-A9F3-36D4DE8ED4A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7C10-37EF-41A5-9D78-1761BB66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9182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CE68-A62B-46AA-A9F3-36D4DE8ED4A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7C10-37EF-41A5-9D78-1761BB667BA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25C83524-1100-4D80-BE4B-4EBD1CE355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9956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CE68-A62B-46AA-A9F3-36D4DE8ED4A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7C10-37EF-41A5-9D78-1761BB66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38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CE68-A62B-46AA-A9F3-36D4DE8ED4A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7C10-37EF-41A5-9D78-1761BB66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150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CE68-A62B-46AA-A9F3-36D4DE8ED4A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7C10-37EF-41A5-9D78-1761BB66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6796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CE68-A62B-46AA-A9F3-36D4DE8ED4A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7C10-37EF-41A5-9D78-1761BB66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5302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CE68-A62B-46AA-A9F3-36D4DE8ED4A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7C10-37EF-41A5-9D78-1761BB66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479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CE68-A62B-46AA-A9F3-36D4DE8ED4A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7C10-37EF-41A5-9D78-1761BB66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047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CE68-A62B-46AA-A9F3-36D4DE8ED4A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7C10-37EF-41A5-9D78-1761BB66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548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8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CE68-A62B-46AA-A9F3-36D4DE8ED4A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7C10-37EF-41A5-9D78-1761BB66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7837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CE68-A62B-46AA-A9F3-36D4DE8ED4A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7C10-37EF-41A5-9D78-1761BB66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907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CE68-A62B-46AA-A9F3-36D4DE8ED4A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7C10-37EF-41A5-9D78-1761BB66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4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CE68-A62B-46AA-A9F3-36D4DE8ED4A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7C10-37EF-41A5-9D78-1761BB66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705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CE68-A62B-46AA-A9F3-36D4DE8ED4A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7C10-37EF-41A5-9D78-1761BB66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511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CE68-A62B-46AA-A9F3-36D4DE8ED4A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7C10-37EF-41A5-9D78-1761BB66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47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8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CE68-A62B-46AA-A9F3-36D4DE8ED4A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7C10-37EF-41A5-9D78-1761BB66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342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CE68-A62B-46AA-A9F3-36D4DE8ED4A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7C10-37EF-41A5-9D78-1761BB66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992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8CE68-A62B-46AA-A9F3-36D4DE8ED4A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77C10-37EF-41A5-9D78-1761BB667BA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21E9CBAF-6F54-46B7-8E1D-0A97EA08FFDE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6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CE8CF0-EB26-4E63-9BA3-4246906F6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A94B8-C010-4970-BA54-CB8A5C76F5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9278D-F496-4C5A-BF81-BC670A4707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9497F-F84E-4AA4-9498-AE248A975685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47123-4C50-4AD4-BF14-01D0B4C896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2C9DB-2F49-4ADF-80EC-08A13C359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50E5D-A1F3-415C-9F24-A0D0ECB89E5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F413266C-0084-4AEA-80E0-0992C851AF4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319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F72CDF-A6B0-4656-9680-3480E60BF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5EFE78-D774-4312-BBF7-E07E4DABE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CE6BF-19FE-4527-B0C4-21E20C21CA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E22FC-3086-4098-9501-85E13D5743A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912C1-E4BB-4D71-843D-F67EB297D3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A0A26-53A8-4830-B337-005AD6F51D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F8EB2-FFAA-45ED-B8C2-AEAE5240257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2548C58E-75EC-46DE-9A30-60EF850DB65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292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5006A1-B8B8-4307-BC8A-6794186BE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A1F25A-D2DF-4043-962D-977FCDE16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707EF-2170-4192-9EB1-2C121FA269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C128E-3ADC-4BA2-804B-F92964E482A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EA3C0-4A3B-416F-BDE6-995A55B8AF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18DE1-0E59-43BC-B456-1CFFE030B6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DB71F-D274-44FF-A43D-AF8B78DB8AE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34331EC-D969-410A-9426-38279558848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5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mailto:khilding@cityofwhitefish.org" TargetMode="External"/><Relationship Id="rId7" Type="http://schemas.openxmlformats.org/officeDocument/2006/relationships/image" Target="../media/image6.png"/><Relationship Id="rId2" Type="http://schemas.openxmlformats.org/officeDocument/2006/relationships/hyperlink" Target="mailto:cworkman@cityofwhitefish.or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hshephard@m-m.net" TargetMode="External"/><Relationship Id="rId5" Type="http://schemas.openxmlformats.org/officeDocument/2006/relationships/hyperlink" Target="mailto:bvanderloos@m-m.net" TargetMode="External"/><Relationship Id="rId4" Type="http://schemas.openxmlformats.org/officeDocument/2006/relationships/hyperlink" Target="mailto:bmiller@m-m.ne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microsoft.com/office/2018/10/relationships/comments" Target="../comments/modernComment_118_ECAF8A7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microsoft.com/office/2018/10/relationships/comments" Target="../comments/modernComment_12A_759AF63E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9" name="Rectangle 1068">
            <a:extLst>
              <a:ext uri="{FF2B5EF4-FFF2-40B4-BE49-F238E27FC236}">
                <a16:creationId xmlns:a16="http://schemas.microsoft.com/office/drawing/2014/main" id="{1022CA72-2A63-428F-B586-37BA5AB6D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D8CAE3-A1FE-49A4-BAB0-17FF22BAF9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444" y="4757324"/>
            <a:ext cx="2896470" cy="19052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1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Armory Road Reconstruction</a:t>
            </a:r>
            <a:br>
              <a:rPr lang="en-US" sz="3600" b="1" dirty="0"/>
            </a:br>
            <a:r>
              <a:rPr lang="en-US" sz="1100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Engineering design awarded to </a:t>
            </a:r>
            <a:br>
              <a:rPr lang="en-US" sz="1100" i="1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1100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Morrison-Maierle on 08/05/2024</a:t>
            </a:r>
            <a:br>
              <a:rPr lang="en-US" sz="3600" i="1" dirty="0"/>
            </a:br>
            <a:endParaRPr lang="en-US" sz="3600" dirty="0"/>
          </a:p>
        </p:txBody>
      </p:sp>
      <p:sp>
        <p:nvSpPr>
          <p:cNvPr id="1071" name="Rectangle 1070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3" name="Rectangle 1072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8416" y="-1"/>
            <a:ext cx="8423809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ity of Whitefish MT Homepage">
            <a:extLst>
              <a:ext uri="{FF2B5EF4-FFF2-40B4-BE49-F238E27FC236}">
                <a16:creationId xmlns:a16="http://schemas.microsoft.com/office/drawing/2014/main" id="{3539A009-FA7E-6B9E-BBC9-D5E04C126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650" y="1218037"/>
            <a:ext cx="3852596" cy="171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F9E392B-5A45-C515-A161-7DCEE83ACA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948" y="1306854"/>
            <a:ext cx="3852596" cy="1541038"/>
          </a:xfrm>
          <a:prstGeom prst="rect">
            <a:avLst/>
          </a:prstGeom>
        </p:spPr>
      </p:pic>
      <p:sp>
        <p:nvSpPr>
          <p:cNvPr id="1075" name="Rectangle 1074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54287" y="5465924"/>
            <a:ext cx="1790365" cy="342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971F4D-14EB-4718-B6C6-4DEDC72C1A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2039" y="4998128"/>
            <a:ext cx="4940186" cy="15756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b="1" i="1" dirty="0">
                <a:latin typeface="Segoe UI Semibold"/>
                <a:cs typeface="Segoe UI Semibold"/>
              </a:rPr>
              <a:t>Step 1: Raised Median Traffic Trials</a:t>
            </a:r>
            <a:endParaRPr lang="en-US" b="1" dirty="0">
              <a:latin typeface="Segoe UI Semibold"/>
              <a:cs typeface="Segoe UI Semibold"/>
            </a:endParaRPr>
          </a:p>
          <a:p>
            <a:pPr algn="l"/>
            <a:r>
              <a:rPr lang="en-US" sz="1500" dirty="0">
                <a:latin typeface="Segoe UI Light" panose="020B0502040204020203" pitchFamily="34" charset="0"/>
                <a:cs typeface="Segoe UI Light" panose="020B0502040204020203" pitchFamily="34" charset="0"/>
              </a:rPr>
              <a:t>December 4, 2024 - Public Meeting #2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5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5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F352D1A-19D3-4D08-A168-D78EACC430EE}"/>
              </a:ext>
            </a:extLst>
          </p:cNvPr>
          <p:cNvSpPr txBox="1">
            <a:spLocks/>
          </p:cNvSpPr>
          <p:nvPr/>
        </p:nvSpPr>
        <p:spPr>
          <a:xfrm>
            <a:off x="366822" y="4591694"/>
            <a:ext cx="3760273" cy="1208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580038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C59AB4C8-9178-4F7A-8404-6890510B5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FC7449-5692-D7A4-C08A-6767018CC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160" y="457201"/>
            <a:ext cx="8182230" cy="18326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Project Schedule</a:t>
            </a:r>
          </a:p>
        </p:txBody>
      </p:sp>
      <p:sp>
        <p:nvSpPr>
          <p:cNvPr id="48" name="sketch line">
            <a:extLst>
              <a:ext uri="{FF2B5EF4-FFF2-40B4-BE49-F238E27FC236}">
                <a16:creationId xmlns:a16="http://schemas.microsoft.com/office/drawing/2014/main" id="{4CFDFB37-4BC7-42C6-915D-A6609139B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55776" y="2343912"/>
            <a:ext cx="3429000" cy="18288"/>
          </a:xfrm>
          <a:custGeom>
            <a:avLst/>
            <a:gdLst>
              <a:gd name="connsiteX0" fmla="*/ 0 w 3429000"/>
              <a:gd name="connsiteY0" fmla="*/ 0 h 18288"/>
              <a:gd name="connsiteX1" fmla="*/ 685800 w 3429000"/>
              <a:gd name="connsiteY1" fmla="*/ 0 h 18288"/>
              <a:gd name="connsiteX2" fmla="*/ 1371600 w 3429000"/>
              <a:gd name="connsiteY2" fmla="*/ 0 h 18288"/>
              <a:gd name="connsiteX3" fmla="*/ 2057400 w 3429000"/>
              <a:gd name="connsiteY3" fmla="*/ 0 h 18288"/>
              <a:gd name="connsiteX4" fmla="*/ 2674620 w 3429000"/>
              <a:gd name="connsiteY4" fmla="*/ 0 h 18288"/>
              <a:gd name="connsiteX5" fmla="*/ 3429000 w 3429000"/>
              <a:gd name="connsiteY5" fmla="*/ 0 h 18288"/>
              <a:gd name="connsiteX6" fmla="*/ 3429000 w 3429000"/>
              <a:gd name="connsiteY6" fmla="*/ 18288 h 18288"/>
              <a:gd name="connsiteX7" fmla="*/ 2811780 w 3429000"/>
              <a:gd name="connsiteY7" fmla="*/ 18288 h 18288"/>
              <a:gd name="connsiteX8" fmla="*/ 2228850 w 3429000"/>
              <a:gd name="connsiteY8" fmla="*/ 18288 h 18288"/>
              <a:gd name="connsiteX9" fmla="*/ 1543050 w 3429000"/>
              <a:gd name="connsiteY9" fmla="*/ 18288 h 18288"/>
              <a:gd name="connsiteX10" fmla="*/ 925830 w 3429000"/>
              <a:gd name="connsiteY10" fmla="*/ 18288 h 18288"/>
              <a:gd name="connsiteX11" fmla="*/ 0 w 3429000"/>
              <a:gd name="connsiteY11" fmla="*/ 18288 h 18288"/>
              <a:gd name="connsiteX12" fmla="*/ 0 w 342900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29000" h="18288" fill="none" extrusionOk="0">
                <a:moveTo>
                  <a:pt x="0" y="0"/>
                </a:moveTo>
                <a:cubicBezTo>
                  <a:pt x="219865" y="20479"/>
                  <a:pt x="493281" y="26186"/>
                  <a:pt x="685800" y="0"/>
                </a:cubicBezTo>
                <a:cubicBezTo>
                  <a:pt x="878319" y="-26186"/>
                  <a:pt x="1121382" y="-11869"/>
                  <a:pt x="1371600" y="0"/>
                </a:cubicBezTo>
                <a:cubicBezTo>
                  <a:pt x="1621818" y="11869"/>
                  <a:pt x="1878793" y="32281"/>
                  <a:pt x="2057400" y="0"/>
                </a:cubicBezTo>
                <a:cubicBezTo>
                  <a:pt x="2236007" y="-32281"/>
                  <a:pt x="2433797" y="-18251"/>
                  <a:pt x="2674620" y="0"/>
                </a:cubicBezTo>
                <a:cubicBezTo>
                  <a:pt x="2915443" y="18251"/>
                  <a:pt x="3205923" y="-1443"/>
                  <a:pt x="3429000" y="0"/>
                </a:cubicBezTo>
                <a:cubicBezTo>
                  <a:pt x="3429442" y="4516"/>
                  <a:pt x="3428173" y="12266"/>
                  <a:pt x="3429000" y="18288"/>
                </a:cubicBezTo>
                <a:cubicBezTo>
                  <a:pt x="3221081" y="48608"/>
                  <a:pt x="3088001" y="8066"/>
                  <a:pt x="2811780" y="18288"/>
                </a:cubicBezTo>
                <a:cubicBezTo>
                  <a:pt x="2535559" y="28510"/>
                  <a:pt x="2481355" y="24898"/>
                  <a:pt x="2228850" y="18288"/>
                </a:cubicBezTo>
                <a:cubicBezTo>
                  <a:pt x="1976345" y="11679"/>
                  <a:pt x="1807520" y="48356"/>
                  <a:pt x="1543050" y="18288"/>
                </a:cubicBezTo>
                <a:cubicBezTo>
                  <a:pt x="1278580" y="-11780"/>
                  <a:pt x="1181944" y="5123"/>
                  <a:pt x="925830" y="18288"/>
                </a:cubicBezTo>
                <a:cubicBezTo>
                  <a:pt x="669716" y="31453"/>
                  <a:pt x="410304" y="34815"/>
                  <a:pt x="0" y="18288"/>
                </a:cubicBezTo>
                <a:cubicBezTo>
                  <a:pt x="-306" y="11477"/>
                  <a:pt x="485" y="4355"/>
                  <a:pt x="0" y="0"/>
                </a:cubicBezTo>
                <a:close/>
              </a:path>
              <a:path w="3429000" h="18288" stroke="0" extrusionOk="0">
                <a:moveTo>
                  <a:pt x="0" y="0"/>
                </a:moveTo>
                <a:cubicBezTo>
                  <a:pt x="174095" y="-12874"/>
                  <a:pt x="443087" y="-14090"/>
                  <a:pt x="617220" y="0"/>
                </a:cubicBezTo>
                <a:cubicBezTo>
                  <a:pt x="791353" y="14090"/>
                  <a:pt x="1072677" y="8451"/>
                  <a:pt x="1200150" y="0"/>
                </a:cubicBezTo>
                <a:cubicBezTo>
                  <a:pt x="1327623" y="-8451"/>
                  <a:pt x="1526638" y="19866"/>
                  <a:pt x="1817370" y="0"/>
                </a:cubicBezTo>
                <a:cubicBezTo>
                  <a:pt x="2108102" y="-19866"/>
                  <a:pt x="2221289" y="26161"/>
                  <a:pt x="2503170" y="0"/>
                </a:cubicBezTo>
                <a:cubicBezTo>
                  <a:pt x="2785051" y="-26161"/>
                  <a:pt x="3022134" y="39178"/>
                  <a:pt x="3429000" y="0"/>
                </a:cubicBezTo>
                <a:cubicBezTo>
                  <a:pt x="3429577" y="4624"/>
                  <a:pt x="3429819" y="11191"/>
                  <a:pt x="3429000" y="18288"/>
                </a:cubicBezTo>
                <a:cubicBezTo>
                  <a:pt x="3103464" y="593"/>
                  <a:pt x="2887909" y="22940"/>
                  <a:pt x="2743200" y="18288"/>
                </a:cubicBezTo>
                <a:cubicBezTo>
                  <a:pt x="2598491" y="13636"/>
                  <a:pt x="2362615" y="10656"/>
                  <a:pt x="1988820" y="18288"/>
                </a:cubicBezTo>
                <a:cubicBezTo>
                  <a:pt x="1615025" y="25920"/>
                  <a:pt x="1580494" y="3693"/>
                  <a:pt x="1405890" y="18288"/>
                </a:cubicBezTo>
                <a:cubicBezTo>
                  <a:pt x="1231286" y="32884"/>
                  <a:pt x="885259" y="-16285"/>
                  <a:pt x="651510" y="18288"/>
                </a:cubicBezTo>
                <a:cubicBezTo>
                  <a:pt x="417761" y="52861"/>
                  <a:pt x="138362" y="-13856"/>
                  <a:pt x="0" y="18288"/>
                </a:cubicBezTo>
                <a:cubicBezTo>
                  <a:pt x="-171" y="12755"/>
                  <a:pt x="-690" y="793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67140E-2B7A-E3BC-7D00-872DE757F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" y="3473827"/>
            <a:ext cx="8661654" cy="240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96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D54F7E-825A-4BBA-815F-35CCA8B9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9144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road with a yellow and black stripe&#10;&#10;Description automatically generated">
            <a:extLst>
              <a:ext uri="{FF2B5EF4-FFF2-40B4-BE49-F238E27FC236}">
                <a16:creationId xmlns:a16="http://schemas.microsoft.com/office/drawing/2014/main" id="{5B5CA3FF-94CE-7584-2B5D-842A110551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"/>
            <a:ext cx="9143980" cy="6858000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6DEB1A-5BC8-EDFB-28BD-03AA6672C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63" y="5234320"/>
            <a:ext cx="5198489" cy="7522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+mj-cs"/>
              </a:rPr>
              <a:t>Questions or Comments? </a:t>
            </a:r>
          </a:p>
        </p:txBody>
      </p:sp>
    </p:spTree>
    <p:extLst>
      <p:ext uri="{BB962C8B-B14F-4D97-AF65-F5344CB8AC3E}">
        <p14:creationId xmlns:p14="http://schemas.microsoft.com/office/powerpoint/2010/main" val="2657614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road with trees and houses in the background&#10;&#10;Description automatically generated">
            <a:extLst>
              <a:ext uri="{FF2B5EF4-FFF2-40B4-BE49-F238E27FC236}">
                <a16:creationId xmlns:a16="http://schemas.microsoft.com/office/drawing/2014/main" id="{D3C287F1-F184-73DA-A691-9E37B728A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4" r="9091" b="4517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275865" y="-511"/>
            <a:ext cx="4592270" cy="9144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CD3913-31C9-E7B1-702B-CDA50B1D3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14" y="3091928"/>
            <a:ext cx="680892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300">
                <a:solidFill>
                  <a:schemeClr val="bg1"/>
                </a:solidFill>
                <a:latin typeface="+mj-lt"/>
                <a:cs typeface="+mj-cs"/>
              </a:rPr>
              <a:t>Welcome!</a:t>
            </a:r>
            <a:br>
              <a:rPr lang="en-US" sz="5300">
                <a:solidFill>
                  <a:schemeClr val="bg1"/>
                </a:solidFill>
                <a:latin typeface="+mj-lt"/>
                <a:cs typeface="+mj-cs"/>
              </a:rPr>
            </a:br>
            <a:r>
              <a:rPr lang="en-US" sz="5300">
                <a:solidFill>
                  <a:schemeClr val="bg1"/>
                </a:solidFill>
                <a:latin typeface="+mj-lt"/>
                <a:cs typeface="+mj-cs"/>
              </a:rPr>
              <a:t> </a:t>
            </a:r>
            <a:br>
              <a:rPr lang="en-US" sz="5300">
                <a:solidFill>
                  <a:schemeClr val="bg1"/>
                </a:solidFill>
                <a:latin typeface="+mj-lt"/>
                <a:cs typeface="+mj-cs"/>
              </a:rPr>
            </a:br>
            <a:r>
              <a:rPr lang="en-US" sz="5300">
                <a:solidFill>
                  <a:schemeClr val="bg1"/>
                </a:solidFill>
                <a:latin typeface="+mj-lt"/>
                <a:cs typeface="+mj-cs"/>
              </a:rPr>
              <a:t>Thank You For Coming!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7339422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30643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B23FE733-F95B-4DF6-AFC5-BEEB3577C4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9080D120-BD54-46E1-BA37-82F5E808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179" y="633619"/>
            <a:ext cx="5139348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2D9B6-176B-F2FF-184D-A5EE8F7C9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7" y="978408"/>
            <a:ext cx="4505706" cy="1106424"/>
          </a:xfrm>
        </p:spPr>
        <p:txBody>
          <a:bodyPr>
            <a:normAutofit/>
          </a:bodyPr>
          <a:lstStyle/>
          <a:p>
            <a:r>
              <a:rPr lang="en-US" sz="2400"/>
              <a:t>Your Project Team 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1D83946-74FA-498A-AC80-9926F041B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9173" y="1181536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060D983-8B52-443A-8183-2A1DE0561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090" y="2121408"/>
            <a:ext cx="436854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203AB-24B2-E5AF-424E-432D6E28C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3" y="2359152"/>
            <a:ext cx="4505706" cy="3429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b="1" dirty="0"/>
              <a:t>City of Whitefish: </a:t>
            </a:r>
          </a:p>
          <a:p>
            <a:r>
              <a:rPr lang="en-US" sz="1200" b="1" i="1" dirty="0"/>
              <a:t>Craig Workman, PE </a:t>
            </a:r>
            <a:r>
              <a:rPr lang="en-US" sz="1200" i="1" dirty="0"/>
              <a:t>– Public Works Director</a:t>
            </a:r>
          </a:p>
          <a:p>
            <a:pPr lvl="1"/>
            <a:r>
              <a:rPr lang="en-US" sz="1200" i="1" dirty="0">
                <a:hlinkClick r:id="rId2"/>
              </a:rPr>
              <a:t>cworkman@cityofwhitefish.org</a:t>
            </a:r>
            <a:r>
              <a:rPr lang="en-US" sz="1200" i="1" dirty="0"/>
              <a:t> – (406) 863-2455</a:t>
            </a:r>
          </a:p>
          <a:p>
            <a:r>
              <a:rPr lang="en-US" sz="1200" b="1" i="1" dirty="0"/>
              <a:t>Karin Hilding, PE </a:t>
            </a:r>
            <a:r>
              <a:rPr lang="en-US" sz="1200" i="1" dirty="0"/>
              <a:t>– Engineering and Sustainability Project Manager</a:t>
            </a:r>
          </a:p>
          <a:p>
            <a:pPr lvl="1"/>
            <a:r>
              <a:rPr lang="en-US" sz="1200" i="1" dirty="0">
                <a:hlinkClick r:id="rId3"/>
              </a:rPr>
              <a:t>khilding@cityofwhitefish.org</a:t>
            </a:r>
            <a:r>
              <a:rPr lang="en-US" sz="1200" i="1" dirty="0"/>
              <a:t> – (406) 863-2450</a:t>
            </a:r>
          </a:p>
          <a:p>
            <a:pPr marL="0" indent="0">
              <a:buNone/>
            </a:pPr>
            <a:r>
              <a:rPr lang="en-US" sz="1200" b="1" dirty="0"/>
              <a:t>Morrison-</a:t>
            </a:r>
            <a:r>
              <a:rPr lang="en-US" sz="1200" b="1" dirty="0" err="1"/>
              <a:t>Maierle</a:t>
            </a:r>
            <a:r>
              <a:rPr lang="en-US" sz="1200" b="1" dirty="0"/>
              <a:t>:</a:t>
            </a:r>
            <a:endParaRPr lang="en-US" sz="1200" dirty="0"/>
          </a:p>
          <a:p>
            <a:r>
              <a:rPr lang="en-US" sz="1200" b="1" i="1" dirty="0"/>
              <a:t>Ben Miller </a:t>
            </a:r>
            <a:r>
              <a:rPr lang="en-US" sz="1200" i="1" dirty="0"/>
              <a:t>– Project Manager </a:t>
            </a:r>
          </a:p>
          <a:p>
            <a:pPr lvl="1"/>
            <a:r>
              <a:rPr lang="en-US" sz="1200" i="1" dirty="0">
                <a:hlinkClick r:id="rId4"/>
              </a:rPr>
              <a:t>bmiller@m-m.net</a:t>
            </a:r>
            <a:r>
              <a:rPr lang="en-US" sz="1200" i="1" dirty="0"/>
              <a:t> – (406) 261-5154</a:t>
            </a:r>
          </a:p>
          <a:p>
            <a:r>
              <a:rPr lang="en-US" sz="1200" b="1" i="1" dirty="0"/>
              <a:t>Bryan Vanderloos, PE </a:t>
            </a:r>
            <a:r>
              <a:rPr lang="en-US" sz="1200" i="1" dirty="0"/>
              <a:t>- Design Manager</a:t>
            </a:r>
          </a:p>
          <a:p>
            <a:pPr lvl="1"/>
            <a:r>
              <a:rPr lang="en-US" sz="1200" i="1" dirty="0">
                <a:hlinkClick r:id="rId5"/>
              </a:rPr>
              <a:t>bvanderloos@m-m.net</a:t>
            </a:r>
            <a:r>
              <a:rPr lang="en-US" sz="1200" i="1" dirty="0"/>
              <a:t> – (406) 495-3423</a:t>
            </a:r>
          </a:p>
          <a:p>
            <a:r>
              <a:rPr lang="en-US" sz="1200" b="1" i="1" dirty="0"/>
              <a:t>Hannah Shephard </a:t>
            </a:r>
            <a:r>
              <a:rPr lang="en-US" sz="1200" i="1" dirty="0"/>
              <a:t>– Public Outreach Coordinator</a:t>
            </a:r>
          </a:p>
          <a:p>
            <a:pPr lvl="1"/>
            <a:r>
              <a:rPr lang="en-US" sz="1200" i="1" dirty="0">
                <a:hlinkClick r:id="rId6"/>
              </a:rPr>
              <a:t>hshephard@m-m.net</a:t>
            </a:r>
            <a:r>
              <a:rPr lang="en-US" sz="1200" i="1" dirty="0"/>
              <a:t> – (406) 751-5840</a:t>
            </a:r>
          </a:p>
          <a:p>
            <a:endParaRPr lang="en-US" sz="1200" dirty="0"/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0C68291-FFF8-0A81-B6BC-5BE41918FC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567" y="4163296"/>
            <a:ext cx="3175254" cy="1270101"/>
          </a:xfrm>
          <a:prstGeom prst="rect">
            <a:avLst/>
          </a:prstGeom>
        </p:spPr>
      </p:pic>
      <p:pic>
        <p:nvPicPr>
          <p:cNvPr id="4" name="Picture 2" descr="City of Whitefish MT Homepage">
            <a:extLst>
              <a:ext uri="{FF2B5EF4-FFF2-40B4-BE49-F238E27FC236}">
                <a16:creationId xmlns:a16="http://schemas.microsoft.com/office/drawing/2014/main" id="{6B3C006C-1043-535B-FBF7-FD8DE3958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61567" y="1651494"/>
            <a:ext cx="3172587" cy="141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16721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2A118C-D58C-3357-D44F-B9E8F83EDA95}"/>
              </a:ext>
            </a:extLst>
          </p:cNvPr>
          <p:cNvSpPr txBox="1">
            <a:spLocks/>
          </p:cNvSpPr>
          <p:nvPr/>
        </p:nvSpPr>
        <p:spPr>
          <a:xfrm>
            <a:off x="628650" y="1417221"/>
            <a:ext cx="7886700" cy="2897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83D1EF-8D65-11EF-1CAA-8BBE5486ABF8}"/>
              </a:ext>
            </a:extLst>
          </p:cNvPr>
          <p:cNvSpPr txBox="1"/>
          <p:nvPr/>
        </p:nvSpPr>
        <p:spPr>
          <a:xfrm>
            <a:off x="5300455" y="1074367"/>
            <a:ext cx="37258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strike="noStrike" baseline="30000" dirty="0"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Armory Road, a collector roadway, has seen increased traffic due to the City’s growth. A 2022 study showed 844 weekday and 616 weekend trips. The Armory Road Reconstruction Project will design and construct approximately 3,050 ft from E. 2nd Street to Dodger Lane.</a:t>
            </a:r>
          </a:p>
          <a:p>
            <a:pPr algn="ctr"/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CF2940-4882-BC39-0AE7-E578ED88ECD1}"/>
              </a:ext>
            </a:extLst>
          </p:cNvPr>
          <p:cNvSpPr txBox="1"/>
          <p:nvPr/>
        </p:nvSpPr>
        <p:spPr>
          <a:xfrm>
            <a:off x="5727979" y="3241016"/>
            <a:ext cx="3007729" cy="3036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u="none" strike="noStrike" baseline="30000" dirty="0">
                <a:solidFill>
                  <a:srgbClr val="000000"/>
                </a:solidFill>
                <a:latin typeface="Segoe UI Light" panose="020B0502040204020203" pitchFamily="34" charset="0"/>
              </a:rPr>
              <a:t>The Traffic Trials for the raised </a:t>
            </a:r>
            <a:r>
              <a:rPr lang="en-US" sz="2000" baseline="30000" dirty="0">
                <a:solidFill>
                  <a:srgbClr val="000000"/>
                </a:solidFill>
                <a:latin typeface="Segoe UI Light" panose="020B0502040204020203" pitchFamily="34" charset="0"/>
              </a:rPr>
              <a:t>center median took place between October 2nd - November 1st, 2024</a:t>
            </a:r>
            <a:endParaRPr lang="en-US" sz="2000" b="0" i="0" u="none" strike="noStrike" baseline="30000" dirty="0">
              <a:solidFill>
                <a:srgbClr val="000000"/>
              </a:solidFill>
              <a:latin typeface="Segoe UI Ligh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0" i="0" u="none" strike="noStrike" baseline="30000" dirty="0">
              <a:solidFill>
                <a:srgbClr val="000000"/>
              </a:solidFill>
              <a:latin typeface="Segoe UI Ligh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aseline="30000" dirty="0">
                <a:solidFill>
                  <a:srgbClr val="000000"/>
                </a:solidFill>
                <a:latin typeface="Segoe UI Light" panose="020B0502040204020203" pitchFamily="34" charset="0"/>
              </a:rPr>
              <a:t>P</a:t>
            </a:r>
            <a:r>
              <a:rPr lang="en-US" sz="2000" b="0" i="0" u="none" strike="noStrike" baseline="30000" dirty="0">
                <a:solidFill>
                  <a:srgbClr val="000000"/>
                </a:solidFill>
                <a:latin typeface="Segoe UI Light" panose="020B0502040204020203" pitchFamily="34" charset="0"/>
              </a:rPr>
              <a:t>retesting was completed to establish a baseline of information.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0" i="0" u="none" strike="noStrike" baseline="30000" dirty="0">
              <a:solidFill>
                <a:srgbClr val="000000"/>
              </a:solidFill>
              <a:latin typeface="Segoe UI Ligh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u="none" strike="noStrike" baseline="30000" dirty="0">
                <a:solidFill>
                  <a:srgbClr val="000000"/>
                </a:solidFill>
                <a:latin typeface="Segoe UI Light" panose="020B0502040204020203" pitchFamily="34" charset="0"/>
              </a:rPr>
              <a:t>Traffic delineators were strategically placed along the centerline.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0" i="0" u="none" strike="noStrike" baseline="30000" dirty="0">
              <a:solidFill>
                <a:srgbClr val="000000"/>
              </a:solidFill>
              <a:latin typeface="Segoe UI Ligh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aseline="30000" dirty="0">
                <a:solidFill>
                  <a:srgbClr val="000000"/>
                </a:solidFill>
                <a:latin typeface="Segoe UI Light" panose="020B0502040204020203" pitchFamily="34" charset="0"/>
              </a:rPr>
              <a:t>C</a:t>
            </a:r>
            <a:r>
              <a:rPr lang="en-US" sz="2000" b="0" i="0" u="none" strike="noStrike" baseline="30000" dirty="0">
                <a:solidFill>
                  <a:srgbClr val="000000"/>
                </a:solidFill>
                <a:latin typeface="Segoe UI Light" panose="020B0502040204020203" pitchFamily="34" charset="0"/>
              </a:rPr>
              <a:t>ameras and data collection devices were used to gather detailed information</a:t>
            </a:r>
          </a:p>
          <a:p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83EECDF-465F-05AC-4D2A-6A36E1A86075}"/>
              </a:ext>
            </a:extLst>
          </p:cNvPr>
          <p:cNvSpPr txBox="1">
            <a:spLocks/>
          </p:cNvSpPr>
          <p:nvPr/>
        </p:nvSpPr>
        <p:spPr>
          <a:xfrm>
            <a:off x="5739679" y="2508595"/>
            <a:ext cx="2659021" cy="751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sz="2400" dirty="0">
                <a:latin typeface="Segoe UI"/>
                <a:cs typeface="Segoe UI"/>
              </a:rPr>
              <a:t>The Traffic Trial</a:t>
            </a:r>
            <a:endParaRPr lang="en-US" sz="2400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59F0BB0-1A65-E793-C74F-BDA33B764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0455" y="202618"/>
            <a:ext cx="3516239" cy="763878"/>
          </a:xfrm>
        </p:spPr>
        <p:txBody>
          <a:bodyPr>
            <a:normAutofit/>
          </a:bodyPr>
          <a:lstStyle/>
          <a:p>
            <a:pPr algn="r"/>
            <a:r>
              <a:rPr lang="en-US" sz="2800" dirty="0"/>
              <a:t>Project Background </a:t>
            </a:r>
          </a:p>
        </p:txBody>
      </p:sp>
      <p:pic>
        <p:nvPicPr>
          <p:cNvPr id="16" name="Picture 15" descr="A yellow and black striped pole on a road&#10;&#10;Description automatically generated">
            <a:extLst>
              <a:ext uri="{FF2B5EF4-FFF2-40B4-BE49-F238E27FC236}">
                <a16:creationId xmlns:a16="http://schemas.microsoft.com/office/drawing/2014/main" id="{062B63AD-EA1A-B89C-59B6-70373ADFB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3097" y="863097"/>
            <a:ext cx="6904777" cy="517858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8847FF4-F8E8-E34B-A702-88140DFE2B17}"/>
              </a:ext>
            </a:extLst>
          </p:cNvPr>
          <p:cNvCxnSpPr>
            <a:cxnSpLocks/>
          </p:cNvCxnSpPr>
          <p:nvPr/>
        </p:nvCxnSpPr>
        <p:spPr>
          <a:xfrm>
            <a:off x="5178583" y="2508595"/>
            <a:ext cx="3965417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0927222"/>
      </p:ext>
    </p:extLst>
  </p:cSld>
  <p:clrMapOvr>
    <a:masterClrMapping/>
  </p:clrMapOvr>
  <p:transition spd="slow">
    <p:push dir="u"/>
  </p:transition>
  <p:extLst>
    <p:ext uri="{6950BFC3-D8DA-4A85-94F7-54DA5524770B}">
      <p188:commentRel xmlns:p188="http://schemas.microsoft.com/office/powerpoint/2018/8/main" r:id="rId2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1E020063-2385-44AC-BD67-258E1F0B9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E014A0B-5338-4077-AFE9-A90D04D44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8A45F-C262-FAED-08B0-0B22AA27D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1103" y="507442"/>
            <a:ext cx="4503739" cy="17050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1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Figure 1: </a:t>
            </a:r>
            <a:br>
              <a:rPr lang="en-US" sz="31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31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Data Collection Location and Duration 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8127680-150F-4A90-9950-F66392578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28" y="-1"/>
            <a:ext cx="2521551" cy="2522849"/>
            <a:chOff x="-305" y="-1"/>
            <a:chExt cx="3832880" cy="2876136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088F97A-8362-4967-B664-D748B846E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30F9DEDE-4318-412A-81C5-C8C90F689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9E97DE9-7844-4707-8928-1CD88ADB72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C58954E-44A5-4A0D-97A9-8A2BB43D6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83FAB0A0-76C0-B716-2085-E4D0D7F21EC3}"/>
              </a:ext>
            </a:extLst>
          </p:cNvPr>
          <p:cNvSpPr txBox="1">
            <a:spLocks/>
          </p:cNvSpPr>
          <p:nvPr/>
        </p:nvSpPr>
        <p:spPr>
          <a:xfrm>
            <a:off x="603505" y="2827418"/>
            <a:ext cx="2355312" cy="3381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342900" marR="0" lvl="0" indent="-228600">
              <a:spcBef>
                <a:spcPts val="0"/>
              </a:spcBef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Consistent camera placement for pre- and post-installation data collection.</a:t>
            </a:r>
          </a:p>
          <a:p>
            <a:pPr marL="342900" marR="0" lvl="0" indent="-228600">
              <a:spcBef>
                <a:spcPts val="0"/>
              </a:spcBef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600" dirty="0">
              <a:solidFill>
                <a:schemeClr val="tx2"/>
              </a:solidFill>
              <a:effectLst/>
              <a:latin typeface="+mn-lt"/>
              <a:ea typeface="+mn-ea"/>
              <a:cs typeface="+mn-cs"/>
            </a:endParaRPr>
          </a:p>
          <a:p>
            <a:pPr marL="342900" marR="0" lvl="0" indent="-228600">
              <a:spcBef>
                <a:spcPts val="0"/>
              </a:spcBef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Start times are consistent within 30 minutes for each respective data collection period.</a:t>
            </a:r>
          </a:p>
          <a:p>
            <a:pPr marL="342900" marR="0" lvl="0" indent="-228600">
              <a:spcBef>
                <a:spcPts val="0"/>
              </a:spcBef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600" dirty="0">
              <a:solidFill>
                <a:schemeClr val="tx2"/>
              </a:solidFill>
              <a:effectLst/>
              <a:latin typeface="+mn-lt"/>
              <a:ea typeface="+mn-ea"/>
              <a:cs typeface="+mn-cs"/>
            </a:endParaRPr>
          </a:p>
          <a:p>
            <a:pPr marL="342900" marR="0" lvl="0" indent="-228600">
              <a:spcBef>
                <a:spcPts val="0"/>
              </a:spcBef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All collected data is trimmed to 101 hours to eliminate data collection period duration variance. 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66920E5-8640-4C24-A775-864763709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7370340" y="5084569"/>
            <a:ext cx="2151670" cy="1395192"/>
            <a:chOff x="-305" y="-4155"/>
            <a:chExt cx="2514948" cy="2174333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CBA3142-5A82-43CE-87A2-EB14B17A51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AEF5A1C7-9938-4A33-A5A4-2B05353B3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262A936D-E9F6-4A68-82C2-1D1CC7772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68A9229-BBBE-4934-9700-BA72A1BB03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67C0881-DC24-F12F-7F1A-C27596F184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483" y="2604285"/>
            <a:ext cx="6012505" cy="3772846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2A118C-D58C-3357-D44F-B9E8F83EDA95}"/>
              </a:ext>
            </a:extLst>
          </p:cNvPr>
          <p:cNvSpPr txBox="1">
            <a:spLocks/>
          </p:cNvSpPr>
          <p:nvPr/>
        </p:nvSpPr>
        <p:spPr>
          <a:xfrm>
            <a:off x="3779542" y="-964240"/>
            <a:ext cx="7886700" cy="2897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AutoShape 2" descr="North Arrow PNG Images - CleanPNG / KissPNG">
            <a:extLst>
              <a:ext uri="{FF2B5EF4-FFF2-40B4-BE49-F238E27FC236}">
                <a16:creationId xmlns:a16="http://schemas.microsoft.com/office/drawing/2014/main" id="{7568265C-BAC4-3B22-A0CB-FA301D03342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70492" y="89513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16BD85A-5C14-2CF2-7322-2F808A762436}"/>
              </a:ext>
            </a:extLst>
          </p:cNvPr>
          <p:cNvGrpSpPr/>
          <p:nvPr/>
        </p:nvGrpSpPr>
        <p:grpSpPr>
          <a:xfrm>
            <a:off x="8193290" y="3176743"/>
            <a:ext cx="629816" cy="779913"/>
            <a:chOff x="8129934" y="3129389"/>
            <a:chExt cx="629816" cy="779913"/>
          </a:xfrm>
        </p:grpSpPr>
        <p:pic>
          <p:nvPicPr>
            <p:cNvPr id="13" name="Graphic 12" descr="Map compass outline">
              <a:extLst>
                <a:ext uri="{FF2B5EF4-FFF2-40B4-BE49-F238E27FC236}">
                  <a16:creationId xmlns:a16="http://schemas.microsoft.com/office/drawing/2014/main" id="{E58A8FCB-91B0-F2D9-B24E-3B1EAF770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29934" y="3279486"/>
              <a:ext cx="629816" cy="62981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DD70A74-384A-3451-15F2-5F9303E879D1}"/>
                </a:ext>
              </a:extLst>
            </p:cNvPr>
            <p:cNvSpPr txBox="1"/>
            <p:nvPr/>
          </p:nvSpPr>
          <p:spPr>
            <a:xfrm>
              <a:off x="8311161" y="3129389"/>
              <a:ext cx="4127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943069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115719BB-48A7-4AF4-BB91-DC82E0DF7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6" name="Freeform: Shape 65">
            <a:extLst>
              <a:ext uri="{FF2B5EF4-FFF2-40B4-BE49-F238E27FC236}">
                <a16:creationId xmlns:a16="http://schemas.microsoft.com/office/drawing/2014/main" id="{10973A55-5440-4A99-B526-B5812E462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8" name="Freeform: Shape 67">
            <a:extLst>
              <a:ext uri="{FF2B5EF4-FFF2-40B4-BE49-F238E27FC236}">
                <a16:creationId xmlns:a16="http://schemas.microsoft.com/office/drawing/2014/main" id="{A9682493-588A-4D52-98F6-FBBD80C07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4027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2D9B6-176B-F2FF-184D-A5EE8F7C9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" y="859536"/>
            <a:ext cx="3624602" cy="117043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2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Figure 2: </a:t>
            </a:r>
            <a:br>
              <a:rPr lang="en-US" sz="2600" dirty="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sz="2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Locations 1 &amp; 2 </a:t>
            </a:r>
            <a:r>
              <a:rPr lang="en-US" sz="2600" dirty="0"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Average Speed </a:t>
            </a:r>
            <a:r>
              <a:rPr lang="en-US" sz="2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Comparison Charts 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BEC5A7A-ADE4-48D9-B89C-2BA1C9110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8283" y="431969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119" y="2185062"/>
            <a:ext cx="37033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F16AB6-051A-CF15-2ED8-0BA86F2CAD84}"/>
              </a:ext>
            </a:extLst>
          </p:cNvPr>
          <p:cNvSpPr txBox="1"/>
          <p:nvPr/>
        </p:nvSpPr>
        <p:spPr>
          <a:xfrm>
            <a:off x="329184" y="2512611"/>
            <a:ext cx="3624602" cy="3664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22860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These charts display the total volume of vehicles traveling at each speed range for each data collection period.</a:t>
            </a:r>
          </a:p>
          <a:p>
            <a:pPr marL="342900" marR="0" lvl="0" indent="-22860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Significant decrease in 26mph+ volumes post-installation of the temporarily raised median.</a:t>
            </a:r>
          </a:p>
          <a:p>
            <a:pPr marL="342900" marR="0" lvl="0" indent="-22860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Increase in 16-25mph speed ranges post-installation consistent with decrease in 26mph+.</a:t>
            </a:r>
          </a:p>
          <a:p>
            <a:pPr marL="342900" marR="0" lvl="0" indent="-22860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Data collection duration is consistent across all locations/data collection periods (101 hours), total counts are not. 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9" name="Picture 8" descr="A graph of a speed range&#10;&#10;Description automatically generated with medium confidence">
            <a:extLst>
              <a:ext uri="{FF2B5EF4-FFF2-40B4-BE49-F238E27FC236}">
                <a16:creationId xmlns:a16="http://schemas.microsoft.com/office/drawing/2014/main" id="{44725C82-246E-5882-40EF-A9544A440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192" y="728124"/>
            <a:ext cx="3854196" cy="2322152"/>
          </a:xfrm>
          <a:prstGeom prst="rect">
            <a:avLst/>
          </a:prstGeom>
        </p:spPr>
      </p:pic>
      <p:pic>
        <p:nvPicPr>
          <p:cNvPr id="3" name="Content Placeholder 4" descr="A graph of speed ranges&#10;&#10;Description automatically generated with medium confidence">
            <a:extLst>
              <a:ext uri="{FF2B5EF4-FFF2-40B4-BE49-F238E27FC236}">
                <a16:creationId xmlns:a16="http://schemas.microsoft.com/office/drawing/2014/main" id="{5EA46853-07D5-7877-C802-8520AF1737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" r="4768"/>
          <a:stretch/>
        </p:blipFill>
        <p:spPr>
          <a:xfrm>
            <a:off x="4965192" y="3528326"/>
            <a:ext cx="3854196" cy="254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089854"/>
      </p:ext>
    </p:extLst>
  </p:cSld>
  <p:clrMapOvr>
    <a:masterClrMapping/>
  </p:clrMapOvr>
  <p:transition spd="slow">
    <p:push dir="u"/>
  </p:transition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CBB1C-6B2D-9726-7043-BDDBF3F90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143486"/>
            <a:ext cx="3200400" cy="14374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0">
              <a:spcAft>
                <a:spcPts val="0"/>
              </a:spcAft>
            </a:pPr>
            <a:br>
              <a:rPr lang="en-US" sz="15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br>
              <a:rPr lang="en-US" sz="15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15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7C77032-C865-6057-7D7A-E2743CFA2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8855" y="871146"/>
            <a:ext cx="552704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298DBC4-5184-E01C-60C2-5DBA1A8F46FC}"/>
              </a:ext>
            </a:extLst>
          </p:cNvPr>
          <p:cNvSpPr txBox="1"/>
          <p:nvPr/>
        </p:nvSpPr>
        <p:spPr>
          <a:xfrm>
            <a:off x="446064" y="1143485"/>
            <a:ext cx="8126436" cy="237831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R="0" lvl="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en-US" sz="2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Figure 3: </a:t>
            </a:r>
            <a:br>
              <a:rPr lang="en-US" sz="2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sz="2400" b="1" kern="1200" dirty="0">
                <a:solidFill>
                  <a:schemeClr val="tx1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Average Speed Comparison Table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 </a:t>
            </a:r>
          </a:p>
          <a:p>
            <a:pPr marR="0" lvl="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1000"/>
              <a:tabLst>
                <a:tab pos="457200" algn="l"/>
              </a:tabLst>
            </a:pPr>
            <a:endParaRPr lang="en-US" sz="1600" dirty="0">
              <a:effectLst/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R="0" lvl="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en-US" sz="1600" dirty="0"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Key takeaways:</a:t>
            </a:r>
          </a:p>
          <a:p>
            <a:pPr marL="742950" marR="0" lvl="1" indent="-22860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400" dirty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NB/WB indicates the same lane/direction of travel down Armory Rd. Given the 90-degree turn, SB/EB is vice versa. </a:t>
            </a:r>
          </a:p>
          <a:p>
            <a:pPr marL="742950" marR="0" lvl="1" indent="-22860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400" dirty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NB/WB lane average speeds were reduced significantly by installing the temporarily raised median, and SB/EB average speeds were reduced by a negligible amount. </a:t>
            </a:r>
          </a:p>
          <a:p>
            <a:pPr marL="742950" marR="0" lvl="1" indent="-22860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400" dirty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Overall average speeds at each location were reduced by 5% or greater. 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dirty="0"/>
          </a:p>
        </p:txBody>
      </p:sp>
      <p:pic>
        <p:nvPicPr>
          <p:cNvPr id="10" name="Content Placeholder 9" descr="A table with numbers and a number on it&#10;&#10;Description automatically generated">
            <a:extLst>
              <a:ext uri="{FF2B5EF4-FFF2-40B4-BE49-F238E27FC236}">
                <a16:creationId xmlns:a16="http://schemas.microsoft.com/office/drawing/2014/main" id="{A8FCB6EB-C54C-374A-EAEA-622231C076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69" y="3849333"/>
            <a:ext cx="6853826" cy="11859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728E29-3F65-52BF-3F6B-2CBADD201F68}"/>
              </a:ext>
            </a:extLst>
          </p:cNvPr>
          <p:cNvSpPr txBox="1"/>
          <p:nvPr/>
        </p:nvSpPr>
        <p:spPr>
          <a:xfrm>
            <a:off x="1647731" y="5362868"/>
            <a:ext cx="5848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*NB = Northbound, SB = Southbound, EB = Eastbound, WB = Westbound</a:t>
            </a:r>
            <a:endParaRPr lang="en-US" sz="1400" i="1" dirty="0">
              <a:effectLst/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863531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6" name="Rectangle 1055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DD6EA33-5CDE-09D2-539F-F73E540FC0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4" t="11013" r="5862" b="899"/>
          <a:stretch/>
        </p:blipFill>
        <p:spPr bwMode="auto">
          <a:xfrm>
            <a:off x="-18185" y="818984"/>
            <a:ext cx="9143999" cy="604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8" name="Rectangle 1057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B9236-8E1B-DA7D-0CD5-41D56585DD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1914" y="1147637"/>
            <a:ext cx="7543800" cy="105797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sz="5400" dirty="0"/>
              <a:t>Armory Road Raised Median Typical Section</a:t>
            </a:r>
            <a:br>
              <a:rPr lang="en-US" sz="1800" dirty="0">
                <a:solidFill>
                  <a:srgbClr val="FFFFFF"/>
                </a:solidFill>
              </a:rPr>
            </a:br>
            <a:endParaRPr lang="en-US" sz="4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30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ad between trees and houses&#10;&#10;Description automatically generated">
            <a:extLst>
              <a:ext uri="{FF2B5EF4-FFF2-40B4-BE49-F238E27FC236}">
                <a16:creationId xmlns:a16="http://schemas.microsoft.com/office/drawing/2014/main" id="{83E73E64-9047-A44E-9E1B-6715746319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9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DA63E7-EAB8-C225-55F2-C3CB5991123D}"/>
              </a:ext>
            </a:extLst>
          </p:cNvPr>
          <p:cNvSpPr txBox="1"/>
          <p:nvPr/>
        </p:nvSpPr>
        <p:spPr>
          <a:xfrm>
            <a:off x="392906" y="5317240"/>
            <a:ext cx="8408194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What’s Next?</a:t>
            </a: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83762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13.0.5724"/>
  <p:tag name="SLIDO_PRESENTATION_ID" val="938f45d5-c979-4439-b99e-cc47debb7fb2"/>
  <p:tag name="SLIDO_EVENT_UUID" val="3cc9cd3c-2866-494d-8dbd-668535accf4a"/>
  <p:tag name="SLIDO_EVENT_SECTION_UUID" val="91226fa6-0907-40e7-a1b3-3a226354e2d4"/>
</p:tagLst>
</file>

<file path=ppt/theme/theme1.xml><?xml version="1.0" encoding="utf-8"?>
<a:theme xmlns:a="http://schemas.openxmlformats.org/drawingml/2006/main" name="Diagonals">
  <a:themeElements>
    <a:clrScheme name="Morrison-Maierle Colors 2022">
      <a:dk1>
        <a:sysClr val="windowText" lastClr="000000"/>
      </a:dk1>
      <a:lt1>
        <a:sysClr val="window" lastClr="FFFFFF"/>
      </a:lt1>
      <a:dk2>
        <a:srgbClr val="203947"/>
      </a:dk2>
      <a:lt2>
        <a:srgbClr val="EDEEF1"/>
      </a:lt2>
      <a:accent1>
        <a:srgbClr val="005FBE"/>
      </a:accent1>
      <a:accent2>
        <a:srgbClr val="008FAD"/>
      </a:accent2>
      <a:accent3>
        <a:srgbClr val="002F70"/>
      </a:accent3>
      <a:accent4>
        <a:srgbClr val="6CC351"/>
      </a:accent4>
      <a:accent5>
        <a:srgbClr val="D8D9DE"/>
      </a:accent5>
      <a:accent6>
        <a:srgbClr val="29495D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ears">
  <a:themeElements>
    <a:clrScheme name="Morrison-Maierle Colors 2022">
      <a:dk1>
        <a:sysClr val="windowText" lastClr="000000"/>
      </a:dk1>
      <a:lt1>
        <a:sysClr val="window" lastClr="FFFFFF"/>
      </a:lt1>
      <a:dk2>
        <a:srgbClr val="203947"/>
      </a:dk2>
      <a:lt2>
        <a:srgbClr val="EDEEF1"/>
      </a:lt2>
      <a:accent1>
        <a:srgbClr val="005FBE"/>
      </a:accent1>
      <a:accent2>
        <a:srgbClr val="008FAD"/>
      </a:accent2>
      <a:accent3>
        <a:srgbClr val="002F70"/>
      </a:accent3>
      <a:accent4>
        <a:srgbClr val="6CC351"/>
      </a:accent4>
      <a:accent5>
        <a:srgbClr val="D8D9DE"/>
      </a:accent5>
      <a:accent6>
        <a:srgbClr val="29495D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rid w/ Angles">
  <a:themeElements>
    <a:clrScheme name="Morrison-Maierle Colors 2022">
      <a:dk1>
        <a:sysClr val="windowText" lastClr="000000"/>
      </a:dk1>
      <a:lt1>
        <a:sysClr val="window" lastClr="FFFFFF"/>
      </a:lt1>
      <a:dk2>
        <a:srgbClr val="203947"/>
      </a:dk2>
      <a:lt2>
        <a:srgbClr val="EDEEF1"/>
      </a:lt2>
      <a:accent1>
        <a:srgbClr val="005FBE"/>
      </a:accent1>
      <a:accent2>
        <a:srgbClr val="008FAD"/>
      </a:accent2>
      <a:accent3>
        <a:srgbClr val="002F70"/>
      </a:accent3>
      <a:accent4>
        <a:srgbClr val="6CC351"/>
      </a:accent4>
      <a:accent5>
        <a:srgbClr val="D8D9DE"/>
      </a:accent5>
      <a:accent6>
        <a:srgbClr val="29495D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Isometric">
  <a:themeElements>
    <a:clrScheme name="Morrison-Maierle Colors 2022">
      <a:dk1>
        <a:sysClr val="windowText" lastClr="000000"/>
      </a:dk1>
      <a:lt1>
        <a:sysClr val="window" lastClr="FFFFFF"/>
      </a:lt1>
      <a:dk2>
        <a:srgbClr val="203947"/>
      </a:dk2>
      <a:lt2>
        <a:srgbClr val="EDEEF1"/>
      </a:lt2>
      <a:accent1>
        <a:srgbClr val="005FBE"/>
      </a:accent1>
      <a:accent2>
        <a:srgbClr val="008FAD"/>
      </a:accent2>
      <a:accent3>
        <a:srgbClr val="002F70"/>
      </a:accent3>
      <a:accent4>
        <a:srgbClr val="6CC351"/>
      </a:accent4>
      <a:accent5>
        <a:srgbClr val="D8D9DE"/>
      </a:accent5>
      <a:accent6>
        <a:srgbClr val="29495D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17D62789CC494A9102480874CB943B" ma:contentTypeVersion="16" ma:contentTypeDescription="Create a new document." ma:contentTypeScope="" ma:versionID="7f81935ee7aae406935d722f65381d7a">
  <xsd:schema xmlns:xsd="http://www.w3.org/2001/XMLSchema" xmlns:xs="http://www.w3.org/2001/XMLSchema" xmlns:p="http://schemas.microsoft.com/office/2006/metadata/properties" xmlns:ns2="6ec59fc6-076e-48a4-8d53-54597da7a653" xmlns:ns3="9cb68006-c12b-4f0a-b37d-376d2c9e9a30" targetNamespace="http://schemas.microsoft.com/office/2006/metadata/properties" ma:root="true" ma:fieldsID="68de0f2983909cabcb917012f4f119cb" ns2:_="" ns3:_="">
    <xsd:import namespace="6ec59fc6-076e-48a4-8d53-54597da7a653"/>
    <xsd:import namespace="9cb68006-c12b-4f0a-b37d-376d2c9e9a3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c59fc6-076e-48a4-8d53-54597da7a65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6d6d9a7b-b439-4030-8777-05a011988eeb}" ma:internalName="TaxCatchAll" ma:showField="CatchAllData" ma:web="6ec59fc6-076e-48a4-8d53-54597da7a6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b68006-c12b-4f0a-b37d-376d2c9e9a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c42c634e-c8fa-44a2-b8d2-7ea22aca151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ec59fc6-076e-48a4-8d53-54597da7a653" xsi:nil="true"/>
    <lcf76f155ced4ddcb4097134ff3c332f xmlns="9cb68006-c12b-4f0a-b37d-376d2c9e9a3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4A9DF0B-3364-492A-8DF0-8E2C1E18F4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B16EADC-DF7B-4D9B-BED2-923A49B1A10C}"/>
</file>

<file path=customXml/itemProps3.xml><?xml version="1.0" encoding="utf-8"?>
<ds:datastoreItem xmlns:ds="http://schemas.openxmlformats.org/officeDocument/2006/customXml" ds:itemID="{BE33955F-5208-4BC0-A957-E4AE6C9EFD27}">
  <ds:schemaRefs>
    <ds:schemaRef ds:uri="9f6ffe44-2d30-4863-9ac3-4b463d20473c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infopath/2007/PartnerControls"/>
    <ds:schemaRef ds:uri="c2356a2c-b98b-4521-86e3-b37f291c2fde"/>
    <ds:schemaRef ds:uri="http://schemas.openxmlformats.org/package/2006/metadata/core-properties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1030</TotalTime>
  <Words>479</Words>
  <Application>Microsoft Office PowerPoint</Application>
  <PresentationFormat>On-screen Show (4:3)</PresentationFormat>
  <Paragraphs>52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Aptos</vt:lpstr>
      <vt:lpstr>Arial</vt:lpstr>
      <vt:lpstr>Calibri</vt:lpstr>
      <vt:lpstr>Calibri Light</vt:lpstr>
      <vt:lpstr>Segoe UI</vt:lpstr>
      <vt:lpstr>Segoe UI Light</vt:lpstr>
      <vt:lpstr>Segoe UI Semibold</vt:lpstr>
      <vt:lpstr>Diagonals</vt:lpstr>
      <vt:lpstr>Gears</vt:lpstr>
      <vt:lpstr>Grid w/ Angles</vt:lpstr>
      <vt:lpstr>Isometric</vt:lpstr>
      <vt:lpstr>Armory Road Reconstruction Engineering design awarded to  Morrison-Maierle on 08/05/2024 </vt:lpstr>
      <vt:lpstr>Welcome!   Thank You For Coming!</vt:lpstr>
      <vt:lpstr>Your Project Team </vt:lpstr>
      <vt:lpstr>Project Background </vt:lpstr>
      <vt:lpstr>Figure 1:  Data Collection Location and Duration </vt:lpstr>
      <vt:lpstr>Figure 2:  Locations 1 &amp; 2 Average Speed Comparison Charts </vt:lpstr>
      <vt:lpstr>  </vt:lpstr>
      <vt:lpstr>Armory Road Raised Median Typical Section </vt:lpstr>
      <vt:lpstr>PowerPoint Presentation</vt:lpstr>
      <vt:lpstr>Project Schedule</vt:lpstr>
      <vt:lpstr>Questions or Comments?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Lavey</dc:creator>
  <cp:lastModifiedBy>Hannah Shephard</cp:lastModifiedBy>
  <cp:revision>106</cp:revision>
  <dcterms:created xsi:type="dcterms:W3CDTF">2022-05-29T04:22:00Z</dcterms:created>
  <dcterms:modified xsi:type="dcterms:W3CDTF">2024-12-02T22:43:22Z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0x0101003417D62789CC494A9102480874CB943B</vt:lpwstr>
  </property>
  <property fmtid="{D5CDD505-2E9C-101B-9397-08002B2CF9AE}" pid="3" name="MediaServiceImageTags">
    <vt:lpwstr/>
  </property>
</Properties>
</file>